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sldIdLst>
    <p:sldId id="257" r:id="rId5"/>
    <p:sldId id="264" r:id="rId6"/>
    <p:sldId id="265" r:id="rId7"/>
    <p:sldId id="283" r:id="rId8"/>
    <p:sldId id="266" r:id="rId9"/>
    <p:sldId id="272" r:id="rId10"/>
    <p:sldId id="270" r:id="rId11"/>
    <p:sldId id="271" r:id="rId12"/>
    <p:sldId id="267" r:id="rId13"/>
    <p:sldId id="269" r:id="rId14"/>
    <p:sldId id="273" r:id="rId15"/>
    <p:sldId id="275" r:id="rId16"/>
    <p:sldId id="276" r:id="rId17"/>
    <p:sldId id="274" r:id="rId18"/>
    <p:sldId id="277" r:id="rId19"/>
    <p:sldId id="278" r:id="rId20"/>
    <p:sldId id="279" r:id="rId21"/>
    <p:sldId id="280" r:id="rId22"/>
    <p:sldId id="282" r:id="rId23"/>
    <p:sldId id="284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배달의민족 한나체 Pro" panose="020B0600000101010101" pitchFamily="50" charset="-127"/>
      <p:regular r:id="rId27"/>
    </p:embeddedFont>
    <p:embeddedFont>
      <p:font typeface="Cambria Math" panose="02040503050406030204" pitchFamily="18" charset="0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0000"/>
    <a:srgbClr val="CC0000"/>
    <a:srgbClr val="FF7C80"/>
    <a:srgbClr val="DDDDD8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062EB-FE91-4C95-ADF3-FF5702911B1C}" v="741" dt="2020-11-16T07:49:46.064"/>
    <p1510:client id="{CA9AF375-FD1E-4297-A99F-36DD48867151}" v="3" dt="2020-11-16T05:52:23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51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1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11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43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02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2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85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8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95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64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한나체 Pro" panose="020B0600000101010101" pitchFamily="50" charset="-127"/>
          <a:ea typeface="배달의민족 한나체 Pro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855184" y="635000"/>
            <a:ext cx="606425" cy="555890"/>
          </a:xfrm>
          <a:custGeom>
            <a:avLst/>
            <a:gdLst>
              <a:gd name="T0" fmla="*/ 848 w 865"/>
              <a:gd name="T1" fmla="*/ 274 h 793"/>
              <a:gd name="T2" fmla="*/ 818 w 865"/>
              <a:gd name="T3" fmla="*/ 264 h 793"/>
              <a:gd name="T4" fmla="*/ 769 w 865"/>
              <a:gd name="T5" fmla="*/ 255 h 793"/>
              <a:gd name="T6" fmla="*/ 749 w 865"/>
              <a:gd name="T7" fmla="*/ 225 h 793"/>
              <a:gd name="T8" fmla="*/ 721 w 865"/>
              <a:gd name="T9" fmla="*/ 216 h 793"/>
              <a:gd name="T10" fmla="*/ 674 w 865"/>
              <a:gd name="T11" fmla="*/ 169 h 793"/>
              <a:gd name="T12" fmla="*/ 665 w 865"/>
              <a:gd name="T13" fmla="*/ 141 h 793"/>
              <a:gd name="T14" fmla="*/ 635 w 865"/>
              <a:gd name="T15" fmla="*/ 121 h 793"/>
              <a:gd name="T16" fmla="*/ 601 w 865"/>
              <a:gd name="T17" fmla="*/ 120 h 793"/>
              <a:gd name="T18" fmla="*/ 600 w 865"/>
              <a:gd name="T19" fmla="*/ 14 h 793"/>
              <a:gd name="T20" fmla="*/ 577 w 865"/>
              <a:gd name="T21" fmla="*/ 0 h 793"/>
              <a:gd name="T22" fmla="*/ 87 w 865"/>
              <a:gd name="T23" fmla="*/ 1 h 793"/>
              <a:gd name="T24" fmla="*/ 72 w 865"/>
              <a:gd name="T25" fmla="*/ 25 h 793"/>
              <a:gd name="T26" fmla="*/ 48 w 865"/>
              <a:gd name="T27" fmla="*/ 120 h 793"/>
              <a:gd name="T28" fmla="*/ 22 w 865"/>
              <a:gd name="T29" fmla="*/ 128 h 793"/>
              <a:gd name="T30" fmla="*/ 0 w 865"/>
              <a:gd name="T31" fmla="*/ 159 h 793"/>
              <a:gd name="T32" fmla="*/ 0 w 865"/>
              <a:gd name="T33" fmla="*/ 746 h 793"/>
              <a:gd name="T34" fmla="*/ 9 w 865"/>
              <a:gd name="T35" fmla="*/ 772 h 793"/>
              <a:gd name="T36" fmla="*/ 39 w 865"/>
              <a:gd name="T37" fmla="*/ 793 h 793"/>
              <a:gd name="T38" fmla="*/ 721 w 865"/>
              <a:gd name="T39" fmla="*/ 793 h 793"/>
              <a:gd name="T40" fmla="*/ 763 w 865"/>
              <a:gd name="T41" fmla="*/ 772 h 793"/>
              <a:gd name="T42" fmla="*/ 864 w 865"/>
              <a:gd name="T43" fmla="*/ 323 h 793"/>
              <a:gd name="T44" fmla="*/ 861 w 865"/>
              <a:gd name="T45" fmla="*/ 291 h 793"/>
              <a:gd name="T46" fmla="*/ 72 w 865"/>
              <a:gd name="T47" fmla="*/ 746 h 793"/>
              <a:gd name="T48" fmla="*/ 48 w 865"/>
              <a:gd name="T49" fmla="*/ 169 h 793"/>
              <a:gd name="T50" fmla="*/ 72 w 865"/>
              <a:gd name="T51" fmla="*/ 746 h 793"/>
              <a:gd name="T52" fmla="*/ 567 w 865"/>
              <a:gd name="T53" fmla="*/ 216 h 793"/>
              <a:gd name="T54" fmla="*/ 537 w 865"/>
              <a:gd name="T55" fmla="*/ 238 h 793"/>
              <a:gd name="T56" fmla="*/ 529 w 865"/>
              <a:gd name="T57" fmla="*/ 264 h 793"/>
              <a:gd name="T58" fmla="*/ 224 w 865"/>
              <a:gd name="T59" fmla="*/ 267 h 793"/>
              <a:gd name="T60" fmla="*/ 193 w 865"/>
              <a:gd name="T61" fmla="*/ 302 h 793"/>
              <a:gd name="T62" fmla="*/ 97 w 865"/>
              <a:gd name="T63" fmla="*/ 746 h 793"/>
              <a:gd name="T64" fmla="*/ 577 w 865"/>
              <a:gd name="T65" fmla="*/ 25 h 793"/>
              <a:gd name="T66" fmla="*/ 625 w 865"/>
              <a:gd name="T67" fmla="*/ 216 h 793"/>
              <a:gd name="T68" fmla="*/ 601 w 865"/>
              <a:gd name="T69" fmla="*/ 169 h 793"/>
              <a:gd name="T70" fmla="*/ 625 w 865"/>
              <a:gd name="T71" fmla="*/ 216 h 793"/>
              <a:gd name="T72" fmla="*/ 190 w 865"/>
              <a:gd name="T73" fmla="*/ 131 h 793"/>
              <a:gd name="T74" fmla="*/ 169 w 865"/>
              <a:gd name="T75" fmla="*/ 117 h 793"/>
              <a:gd name="T76" fmla="*/ 169 w 865"/>
              <a:gd name="T77" fmla="*/ 97 h 793"/>
              <a:gd name="T78" fmla="*/ 190 w 865"/>
              <a:gd name="T79" fmla="*/ 82 h 793"/>
              <a:gd name="T80" fmla="*/ 488 w 865"/>
              <a:gd name="T81" fmla="*/ 84 h 793"/>
              <a:gd name="T82" fmla="*/ 502 w 865"/>
              <a:gd name="T83" fmla="*/ 107 h 793"/>
              <a:gd name="T84" fmla="*/ 488 w 865"/>
              <a:gd name="T85" fmla="*/ 130 h 793"/>
              <a:gd name="T86" fmla="*/ 477 w 865"/>
              <a:gd name="T87" fmla="*/ 228 h 793"/>
              <a:gd name="T88" fmla="*/ 182 w 865"/>
              <a:gd name="T89" fmla="*/ 226 h 793"/>
              <a:gd name="T90" fmla="*/ 167 w 865"/>
              <a:gd name="T91" fmla="*/ 205 h 793"/>
              <a:gd name="T92" fmla="*/ 182 w 865"/>
              <a:gd name="T93" fmla="*/ 182 h 793"/>
              <a:gd name="T94" fmla="*/ 477 w 865"/>
              <a:gd name="T95" fmla="*/ 180 h 793"/>
              <a:gd name="T96" fmla="*/ 501 w 865"/>
              <a:gd name="T97" fmla="*/ 195 h 793"/>
              <a:gd name="T98" fmla="*/ 501 w 865"/>
              <a:gd name="T99" fmla="*/ 214 h 793"/>
              <a:gd name="T100" fmla="*/ 477 w 865"/>
              <a:gd name="T101" fmla="*/ 22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65" h="793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7" name="Group 8"/>
          <p:cNvGrpSpPr>
            <a:grpSpLocks noChangeAspect="1"/>
          </p:cNvGrpSpPr>
          <p:nvPr/>
        </p:nvGrpSpPr>
        <p:grpSpPr bwMode="auto">
          <a:xfrm>
            <a:off x="853596" y="2104832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8" name="Freeform 9"/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42" name="Group 8"/>
          <p:cNvGrpSpPr>
            <a:grpSpLocks noChangeAspect="1"/>
          </p:cNvGrpSpPr>
          <p:nvPr/>
        </p:nvGrpSpPr>
        <p:grpSpPr bwMode="auto">
          <a:xfrm>
            <a:off x="853596" y="3626787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47" name="Group 8"/>
          <p:cNvGrpSpPr>
            <a:grpSpLocks noChangeAspect="1"/>
          </p:cNvGrpSpPr>
          <p:nvPr/>
        </p:nvGrpSpPr>
        <p:grpSpPr bwMode="auto">
          <a:xfrm>
            <a:off x="853596" y="5120166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554948" y="4254160"/>
            <a:ext cx="1206897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박근웅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58296" y="5819145"/>
            <a:ext cx="1600200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양진상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54948" y="2719891"/>
            <a:ext cx="1206897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장수이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04800" y="1206764"/>
            <a:ext cx="1707193" cy="33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한현도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1A8F07-0650-4ED4-A8D7-C17CA5EE340D}"/>
              </a:ext>
            </a:extLst>
          </p:cNvPr>
          <p:cNvGrpSpPr/>
          <p:nvPr/>
        </p:nvGrpSpPr>
        <p:grpSpPr>
          <a:xfrm>
            <a:off x="2990849" y="1231582"/>
            <a:ext cx="8334375" cy="4531043"/>
            <a:chOff x="2990849" y="1231582"/>
            <a:chExt cx="8334375" cy="4531043"/>
          </a:xfrm>
        </p:grpSpPr>
        <p:grpSp>
          <p:nvGrpSpPr>
            <p:cNvPr id="26" name="그룹 25"/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직사각형 26"/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F209ADB-33B8-4A75-8848-C0B914273B69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659E943-3899-4B2A-B966-FBAE4BD43B6F}"/>
                </a:ext>
              </a:extLst>
            </p:cNvPr>
            <p:cNvCxnSpPr>
              <a:cxnSpLocks/>
              <a:stCxn id="3" idx="0"/>
              <a:endCxn id="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42C4B15-8DA5-4ADA-8E34-E73109B3D47F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BB31795-947D-4B20-850B-7EFB142A90F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8" name="곱하기 기호 7">
              <a:extLst>
                <a:ext uri="{FF2B5EF4-FFF2-40B4-BE49-F238E27FC236}">
                  <a16:creationId xmlns:a16="http://schemas.microsoft.com/office/drawing/2014/main" id="{2B5C118D-B0D5-45EC-989D-E1CD77CFECF7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0D0E012-A327-450F-AEEE-4B3048659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88" y="-190428"/>
            <a:ext cx="380855" cy="380855"/>
          </a:xfrm>
          <a:prstGeom prst="rect">
            <a:avLst/>
          </a:prstGeom>
        </p:spPr>
      </p:pic>
      <p:grpSp>
        <p:nvGrpSpPr>
          <p:cNvPr id="57" name="Group 8">
            <a:extLst>
              <a:ext uri="{FF2B5EF4-FFF2-40B4-BE49-F238E27FC236}">
                <a16:creationId xmlns:a16="http://schemas.microsoft.com/office/drawing/2014/main" id="{60DABFB9-0831-40CE-819D-B83BC5CE72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651592" y="3124993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B256F258-490F-42CD-8826-99AB79E5D8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35B291B1-CFC3-4AEC-B905-48C5AEA96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9E793245-15B3-46FC-9046-5FA04B151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C029D163-58FF-4341-A055-93B7F6812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FF59112-BEDC-43E2-A318-A0AFFC7AA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33" y="1597539"/>
            <a:ext cx="487195" cy="4048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5182D8-8DCA-4363-A74A-BBBE35DDE040}"/>
              </a:ext>
            </a:extLst>
          </p:cNvPr>
          <p:cNvSpPr/>
          <p:nvPr/>
        </p:nvSpPr>
        <p:spPr>
          <a:xfrm>
            <a:off x="3552825" y="2002391"/>
            <a:ext cx="7415208" cy="376023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33D04-F504-4CA0-8C98-65D42120A183}"/>
              </a:ext>
            </a:extLst>
          </p:cNvPr>
          <p:cNvSpPr txBox="1"/>
          <p:nvPr/>
        </p:nvSpPr>
        <p:spPr>
          <a:xfrm>
            <a:off x="2562225" y="1594643"/>
            <a:ext cx="286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3F218-A61C-4924-9B63-36C88C53E7A6}"/>
              </a:ext>
            </a:extLst>
          </p:cNvPr>
          <p:cNvSpPr txBox="1"/>
          <p:nvPr/>
        </p:nvSpPr>
        <p:spPr>
          <a:xfrm>
            <a:off x="4698453" y="2801471"/>
            <a:ext cx="498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타일 미세 </a:t>
            </a:r>
            <a:r>
              <a:rPr lang="en-US" altLang="ko-KR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Crack </a:t>
            </a:r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검출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41C2A2E-5134-4102-BEDD-7B70C284F3C2}"/>
              </a:ext>
            </a:extLst>
          </p:cNvPr>
          <p:cNvSpPr txBox="1"/>
          <p:nvPr/>
        </p:nvSpPr>
        <p:spPr>
          <a:xfrm>
            <a:off x="4665557" y="4174325"/>
            <a:ext cx="498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-Team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endParaRPr lang="ko-KR" altLang="en-US" sz="1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32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0 L -0.003 0.233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5310" y="195310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10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391C6F-207D-4E88-AC9A-BACCB3FDD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01" y="1753542"/>
            <a:ext cx="5078351" cy="502539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FBD2B3E-4C60-4E48-BCED-2EEF26B5084C}"/>
              </a:ext>
            </a:extLst>
          </p:cNvPr>
          <p:cNvSpPr/>
          <p:nvPr/>
        </p:nvSpPr>
        <p:spPr>
          <a:xfrm>
            <a:off x="1870072" y="1425274"/>
            <a:ext cx="2675859" cy="2756343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Aft>
                <a:spcPts val="600"/>
              </a:spcAft>
            </a:pPr>
            <a:r>
              <a:rPr lang="ko-KR" altLang="ko-KR" b="1" i="0" u="none" strike="noStrike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DenseNet169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</a:p>
          <a:p>
            <a:pPr algn="ctr" fontAlgn="base">
              <a:spcAft>
                <a:spcPts val="600"/>
              </a:spcAft>
            </a:pP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Efficient-B7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</a:p>
          <a:p>
            <a:pPr algn="ctr" rtl="0" fontAlgn="base">
              <a:spcAft>
                <a:spcPts val="600"/>
              </a:spcAft>
            </a:pPr>
            <a:r>
              <a:rPr lang="ko-KR" altLang="ko-KR" b="1" i="0" u="none" strike="noStrike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InceptionResNetV2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</a:p>
          <a:p>
            <a:pPr algn="ctr" rtl="0" fontAlgn="base">
              <a:spcAft>
                <a:spcPts val="600"/>
              </a:spcAft>
            </a:pPr>
            <a:r>
              <a:rPr lang="ko-KR" altLang="ko-KR" b="1" i="0" u="none" strike="noStrike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InceptionV3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</a:p>
          <a:p>
            <a:pPr algn="ctr" rtl="0" fontAlgn="base">
              <a:spcAft>
                <a:spcPts val="600"/>
              </a:spcAft>
            </a:pPr>
            <a:r>
              <a:rPr lang="ko-KR" altLang="ko-KR" b="1" i="0" u="none" strike="noStrike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ResNet101V2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</a:p>
          <a:p>
            <a:pPr algn="ctr" rtl="0" fontAlgn="base">
              <a:spcAft>
                <a:spcPts val="600"/>
              </a:spcAft>
            </a:pPr>
            <a:r>
              <a:rPr lang="ko-KR" altLang="ko-KR" b="1" i="0" u="none" strike="noStrike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ResNet50V2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</a:p>
          <a:p>
            <a:pPr algn="ctr" rtl="0" fontAlgn="base">
              <a:spcAft>
                <a:spcPts val="600"/>
              </a:spcAft>
            </a:pPr>
            <a:r>
              <a:rPr lang="ko-KR" altLang="ko-KR" b="1" i="0" u="none" strike="noStrike" dirty="0" err="1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Xception</a:t>
            </a:r>
            <a:r>
              <a:rPr lang="ko-KR" altLang="ko-KR" b="0" i="0" dirty="0">
                <a:solidFill>
                  <a:schemeClr val="bg1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647F5-BEF3-4536-891C-F1C11B59CE29}"/>
              </a:ext>
            </a:extLst>
          </p:cNvPr>
          <p:cNvSpPr txBox="1"/>
          <p:nvPr/>
        </p:nvSpPr>
        <p:spPr>
          <a:xfrm>
            <a:off x="5717457" y="1234691"/>
            <a:ext cx="39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Ensemble(Soft Voting)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BDD8274-30A2-4568-A49F-40C5BDD07439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6" name="Group 8">
            <a:extLst>
              <a:ext uri="{FF2B5EF4-FFF2-40B4-BE49-F238E27FC236}">
                <a16:creationId xmlns:a16="http://schemas.microsoft.com/office/drawing/2014/main" id="{E2C63BF6-C8FC-474F-B77D-E3C97AB17D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7C83349C-D798-4FB3-9F6F-D7CB9D70B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255BBB2D-1017-4902-8689-698B67523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695AD20B-62DF-4D5C-937C-2A2DA90C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85416778-8EFC-4885-B5DB-113D38D6D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278C21A-D3F3-4BC7-AAEA-C4269107E46C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모델구성 및 결과</a:t>
            </a:r>
          </a:p>
        </p:txBody>
      </p:sp>
    </p:spTree>
    <p:extLst>
      <p:ext uri="{BB962C8B-B14F-4D97-AF65-F5344CB8AC3E}">
        <p14:creationId xmlns:p14="http://schemas.microsoft.com/office/powerpoint/2010/main" val="262365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8130" y="205543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11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7B01B1-E148-401C-85AE-383AD333A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 b="51112"/>
          <a:stretch/>
        </p:blipFill>
        <p:spPr>
          <a:xfrm>
            <a:off x="2470164" y="4000358"/>
            <a:ext cx="3214851" cy="21421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12F37B-FBB0-4474-B377-FFC500DA7C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46" b="50635"/>
          <a:stretch/>
        </p:blipFill>
        <p:spPr>
          <a:xfrm>
            <a:off x="2451685" y="1596973"/>
            <a:ext cx="3225965" cy="21954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FA90E1-EE73-4F69-A895-EB874EC77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0" r="345"/>
          <a:stretch/>
        </p:blipFill>
        <p:spPr>
          <a:xfrm>
            <a:off x="5833185" y="3981106"/>
            <a:ext cx="3232435" cy="22361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AB0F00-66D2-482C-8F7A-F46FF20609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0" r="82"/>
          <a:stretch/>
        </p:blipFill>
        <p:spPr>
          <a:xfrm>
            <a:off x="5768512" y="1513538"/>
            <a:ext cx="3225965" cy="2315188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2BD7D28-C726-453E-B278-FC06DABB0001}"/>
              </a:ext>
            </a:extLst>
          </p:cNvPr>
          <p:cNvSpPr/>
          <p:nvPr/>
        </p:nvSpPr>
        <p:spPr>
          <a:xfrm>
            <a:off x="478345" y="2170500"/>
            <a:ext cx="1616786" cy="776886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Inception-ResNetV2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5B8B83EF-CCB3-44F0-98A3-0CC133A80399}"/>
              </a:ext>
            </a:extLst>
          </p:cNvPr>
          <p:cNvSpPr/>
          <p:nvPr/>
        </p:nvSpPr>
        <p:spPr>
          <a:xfrm>
            <a:off x="476330" y="4659699"/>
            <a:ext cx="1616787" cy="658026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Efficient-B7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F192E9D-760E-4AB9-B74D-8868F430EC6A}"/>
              </a:ext>
            </a:extLst>
          </p:cNvPr>
          <p:cNvCxnSpPr/>
          <p:nvPr/>
        </p:nvCxnSpPr>
        <p:spPr>
          <a:xfrm>
            <a:off x="676620" y="3910615"/>
            <a:ext cx="1039381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D380BB-C421-4A9E-8AA3-02D8CE148FE5}"/>
              </a:ext>
            </a:extLst>
          </p:cNvPr>
          <p:cNvSpPr txBox="1"/>
          <p:nvPr/>
        </p:nvSpPr>
        <p:spPr>
          <a:xfrm>
            <a:off x="4712190" y="1240369"/>
            <a:ext cx="742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단일 모델 결과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대표 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16C95B-C031-4D17-9F9A-30A1335E25AE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4" name="Group 8">
            <a:extLst>
              <a:ext uri="{FF2B5EF4-FFF2-40B4-BE49-F238E27FC236}">
                <a16:creationId xmlns:a16="http://schemas.microsoft.com/office/drawing/2014/main" id="{BA6E861D-9DBC-4DE9-AFA0-89B99202E83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B8A82979-5FAF-4F96-97CE-0F68B59185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54B5F69C-F52F-4DF1-A5E7-46B3E6DD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95DF20F8-65AE-418C-9F31-A63752C72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0818816E-54A2-4919-9639-E8FBF58DF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9ED52E2-B0E0-4A41-920B-AEDBF3EE1D1D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모델구성 및 결과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730DDD-E645-402F-AAE7-ECDFCAE8368D}"/>
                  </a:ext>
                </a:extLst>
              </p:cNvPr>
              <p:cNvSpPr txBox="1"/>
              <p:nvPr/>
            </p:nvSpPr>
            <p:spPr>
              <a:xfrm>
                <a:off x="9201150" y="2523935"/>
                <a:ext cx="2162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altLang="ko-KR" b="0" dirty="0"/>
              </a:p>
              <a:p>
                <a:pPr algn="ctr"/>
                <a:r>
                  <a:rPr lang="en-US" altLang="ko-KR" dirty="0"/>
                  <a:t>0.9372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730DDD-E645-402F-AAE7-ECDFCAE83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150" y="2523935"/>
                <a:ext cx="2162175" cy="646331"/>
              </a:xfrm>
              <a:prstGeom prst="rect">
                <a:avLst/>
              </a:prstGeom>
              <a:blipFill>
                <a:blip r:embed="rId4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F802317-28A2-4E19-B412-70E759C9348E}"/>
                  </a:ext>
                </a:extLst>
              </p:cNvPr>
              <p:cNvSpPr txBox="1"/>
              <p:nvPr/>
            </p:nvSpPr>
            <p:spPr>
              <a:xfrm>
                <a:off x="9201150" y="4775997"/>
                <a:ext cx="2162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US" altLang="ko-KR" b="0" dirty="0"/>
              </a:p>
              <a:p>
                <a:pPr algn="ctr"/>
                <a:r>
                  <a:rPr lang="en-US" altLang="ko-KR" dirty="0"/>
                  <a:t>0.9361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F802317-28A2-4E19-B412-70E759C93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150" y="4775997"/>
                <a:ext cx="2162175" cy="646331"/>
              </a:xfrm>
              <a:prstGeom prst="rect">
                <a:avLst/>
              </a:prstGeom>
              <a:blipFill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F06934-405E-448D-9DC9-69788B87BE05}"/>
                  </a:ext>
                </a:extLst>
              </p:cNvPr>
              <p:cNvSpPr txBox="1"/>
              <p:nvPr/>
            </p:nvSpPr>
            <p:spPr>
              <a:xfrm>
                <a:off x="8976979" y="1350485"/>
                <a:ext cx="2497809" cy="759892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𝑃𝑟𝑒𝑐𝑖𝑠𝑖𝑜𝑛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𝑅𝑒𝑐𝑎𝑙𝑙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F06934-405E-448D-9DC9-69788B87B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79" y="1350485"/>
                <a:ext cx="2497809" cy="7598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구부러짐 68">
            <a:extLst>
              <a:ext uri="{FF2B5EF4-FFF2-40B4-BE49-F238E27FC236}">
                <a16:creationId xmlns:a16="http://schemas.microsoft.com/office/drawing/2014/main" id="{EA297423-39FD-43E8-96CA-6FD7886352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9101685" y="1920312"/>
            <a:ext cx="738096" cy="53916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8130" y="205543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12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00FD277-296C-4E1E-8877-25F7937DF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82" y="1763775"/>
            <a:ext cx="9564435" cy="41249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A57B26-52A7-4DBA-B9C8-8EE02B9A7D8C}"/>
              </a:ext>
            </a:extLst>
          </p:cNvPr>
          <p:cNvSpPr/>
          <p:nvPr/>
        </p:nvSpPr>
        <p:spPr>
          <a:xfrm>
            <a:off x="1201931" y="3515557"/>
            <a:ext cx="9758862" cy="585926"/>
          </a:xfrm>
          <a:prstGeom prst="rect">
            <a:avLst/>
          </a:prstGeom>
          <a:noFill/>
          <a:ln w="34925">
            <a:solidFill>
              <a:srgbClr val="E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EDA3A-BDA6-4E18-B7CE-F6C8F3B60347}"/>
              </a:ext>
            </a:extLst>
          </p:cNvPr>
          <p:cNvSpPr txBox="1"/>
          <p:nvPr/>
        </p:nvSpPr>
        <p:spPr>
          <a:xfrm>
            <a:off x="4118406" y="1279408"/>
            <a:ext cx="278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앙상블을 통한 최종 결과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D54498-8532-4E1B-A9CC-23167539AADA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AF571EF9-94C3-426E-BEBC-03D7431732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BAFC9724-762E-4D7C-8D37-57F786CCEF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F4ADFBB0-75CA-4EA9-A8AF-837315639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C43C9640-143C-4D0C-9F7D-B3D6B1A04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42629160-A4E0-4EEA-82C8-80E09E8E1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381155D-2CEB-41FD-ABBE-F50506C83DA4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모델구성 및 결과</a:t>
            </a:r>
          </a:p>
        </p:txBody>
      </p:sp>
    </p:spTree>
    <p:extLst>
      <p:ext uri="{BB962C8B-B14F-4D97-AF65-F5344CB8AC3E}">
        <p14:creationId xmlns:p14="http://schemas.microsoft.com/office/powerpoint/2010/main" val="1335793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2117666" y="928244"/>
            <a:ext cx="7482884" cy="4824365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569878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13</a:t>
                </a:r>
                <a:endPara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464867" y="878377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BE45D4-B505-4A8B-BE33-C5C4A29ACCBE}"/>
              </a:ext>
            </a:extLst>
          </p:cNvPr>
          <p:cNvSpPr/>
          <p:nvPr/>
        </p:nvSpPr>
        <p:spPr>
          <a:xfrm>
            <a:off x="3209584" y="3167390"/>
            <a:ext cx="5887873" cy="608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8" name="Group 8">
            <a:extLst>
              <a:ext uri="{FF2B5EF4-FFF2-40B4-BE49-F238E27FC236}">
                <a16:creationId xmlns:a16="http://schemas.microsoft.com/office/drawing/2014/main" id="{1B74AFA2-7B95-4676-9765-3B62918BBD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18412" y="3167389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EBCBC763-ADF9-4CBF-AA8C-64031EBBA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7F0FC07-7FB6-4E55-8CFB-C9671426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76610F0-6CF8-440B-913D-26CCEA0AF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F500B5B-8E26-4658-A87D-D81211655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3935D2F-6939-49DC-9E0F-E7849A9CC78B}"/>
              </a:ext>
            </a:extLst>
          </p:cNvPr>
          <p:cNvSpPr txBox="1"/>
          <p:nvPr/>
        </p:nvSpPr>
        <p:spPr>
          <a:xfrm>
            <a:off x="3411787" y="3209785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시행착오 및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느낀점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DE4ADDE-5B98-4E8C-B091-DCC8DBB62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997" y="3352150"/>
            <a:ext cx="380855" cy="3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71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23854 -0.003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8130" y="205543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14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3E4575-2D9A-4B57-88FC-A7137D8E3E52}"/>
              </a:ext>
            </a:extLst>
          </p:cNvPr>
          <p:cNvSpPr txBox="1"/>
          <p:nvPr/>
        </p:nvSpPr>
        <p:spPr>
          <a:xfrm>
            <a:off x="5310158" y="2760757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ko-KR" sz="28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lang="ko-KR" altLang="ko-KR" sz="28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서버 </a:t>
            </a:r>
            <a:r>
              <a:rPr lang="ko-KR" altLang="ko-KR" sz="2800" b="0" i="0" u="none" strike="noStrike" dirty="0">
                <a:solidFill>
                  <a:srgbClr val="FF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불안정함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</a:p>
          <a:p>
            <a:pPr algn="l" rtl="0" fontAlgn="base"/>
            <a:r>
              <a:rPr lang="ko-KR" altLang="ko-KR" sz="2800" b="0" i="0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</a:p>
          <a:p>
            <a:pPr algn="l" rtl="0" fontAlgn="base"/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ko-KR" sz="28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  <a:r>
              <a:rPr lang="ko-KR" altLang="ko-KR" sz="28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대회시작이 예정보다 </a:t>
            </a:r>
            <a:r>
              <a:rPr lang="ko-KR" altLang="ko-KR" sz="2800" b="0" i="0" u="none" strike="noStrike" dirty="0">
                <a:solidFill>
                  <a:srgbClr val="FF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3일 </a:t>
            </a:r>
            <a:r>
              <a:rPr lang="ko-KR" altLang="ko-KR" sz="28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미뤄짐</a:t>
            </a:r>
            <a:r>
              <a:rPr lang="ko-KR" altLang="ko-KR" sz="28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altLang="ko-KR" sz="2800" b="0" i="0" u="none" strike="noStrike" dirty="0">
              <a:solidFill>
                <a:srgbClr val="000000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l" rtl="0" fontAlgn="base"/>
            <a:endParaRPr lang="en-US" altLang="ko-KR" sz="2800" dirty="0">
              <a:solidFill>
                <a:srgbClr val="0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l" rtl="0" fontAlgn="base"/>
            <a:r>
              <a:rPr lang="en-US" altLang="ko-KR" sz="2800" b="0" i="0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800" b="0" i="0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예고없는</a:t>
            </a:r>
            <a:r>
              <a:rPr lang="ko-KR" altLang="en-US" sz="2800" b="0" i="0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잠수함 패치</a:t>
            </a:r>
            <a:endParaRPr lang="en-US" altLang="ko-KR" sz="2800" b="0" i="0" dirty="0">
              <a:solidFill>
                <a:srgbClr val="000000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122" name="Picture 2" descr="경진대회 소개 포스터">
            <a:extLst>
              <a:ext uri="{FF2B5EF4-FFF2-40B4-BE49-F238E27FC236}">
                <a16:creationId xmlns:a16="http://schemas.microsoft.com/office/drawing/2014/main" id="{CC2C9BB3-94C1-457E-B353-E34116BD6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33" y="1313387"/>
            <a:ext cx="3515812" cy="50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621C568-FE6E-433A-A0A6-853ABB3FAF2F}"/>
              </a:ext>
            </a:extLst>
          </p:cNvPr>
          <p:cNvSpPr txBox="1"/>
          <p:nvPr/>
        </p:nvSpPr>
        <p:spPr>
          <a:xfrm>
            <a:off x="6244159" y="1814752"/>
            <a:ext cx="3715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1. </a:t>
            </a:r>
            <a:r>
              <a:rPr lang="ko-KR" altLang="ko-KR" sz="32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공모전 관련 어려움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FBCAF5-17F4-4B5D-9D7D-302F4D7DAC25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2" name="Group 8">
            <a:extLst>
              <a:ext uri="{FF2B5EF4-FFF2-40B4-BE49-F238E27FC236}">
                <a16:creationId xmlns:a16="http://schemas.microsoft.com/office/drawing/2014/main" id="{FB365AC5-D0A3-4E6A-A647-6238ECCF67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49D94F01-F8F6-42DD-A2F5-83CF8F1215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D1CC8AAA-EFD6-443A-B5F0-604EA316C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4A494D3D-58F0-4788-9113-3A7FEF41B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6EEA0BA6-7DDA-4B60-B911-B523DC0E8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5972819-58BB-44E8-8CB2-73E8574E4FA4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시행착오 및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느낀점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219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8130" y="205543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15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0504F9-CF68-4107-9AF8-73D950050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1" y="1657964"/>
            <a:ext cx="7266145" cy="371797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25C7CCC-C8E0-4173-BCAF-A5D1483CF9EC}"/>
              </a:ext>
            </a:extLst>
          </p:cNvPr>
          <p:cNvGrpSpPr/>
          <p:nvPr/>
        </p:nvGrpSpPr>
        <p:grpSpPr>
          <a:xfrm>
            <a:off x="3993287" y="4498717"/>
            <a:ext cx="7266145" cy="2108758"/>
            <a:chOff x="1538738" y="2813079"/>
            <a:chExt cx="8459381" cy="23722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F62D1D-7E7E-448E-ADBE-AF4F8F8BC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559" y="4775656"/>
              <a:ext cx="7869541" cy="409632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64264A03-A3D9-4FF7-8E27-FBBCED17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738" y="2813079"/>
              <a:ext cx="8459381" cy="1962424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80BDB67-F4C7-4F96-A7AE-0FDB9C2B33A5}"/>
              </a:ext>
            </a:extLst>
          </p:cNvPr>
          <p:cNvSpPr/>
          <p:nvPr/>
        </p:nvSpPr>
        <p:spPr>
          <a:xfrm>
            <a:off x="5921878" y="3452208"/>
            <a:ext cx="2037454" cy="10508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66DBBF5-4810-4A8E-98E9-0A1E72B332BA}"/>
              </a:ext>
            </a:extLst>
          </p:cNvPr>
          <p:cNvSpPr/>
          <p:nvPr/>
        </p:nvSpPr>
        <p:spPr>
          <a:xfrm>
            <a:off x="8214526" y="3802203"/>
            <a:ext cx="307083" cy="309529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F2B1B-FBBD-431B-889A-F9B869B3F084}"/>
              </a:ext>
            </a:extLst>
          </p:cNvPr>
          <p:cNvSpPr txBox="1"/>
          <p:nvPr/>
        </p:nvSpPr>
        <p:spPr>
          <a:xfrm>
            <a:off x="8667809" y="3550427"/>
            <a:ext cx="3102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1. 2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종류의 </a:t>
            </a:r>
            <a:r>
              <a:rPr lang="en-US" altLang="ko-KR" sz="24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Input Data</a:t>
            </a:r>
            <a:endParaRPr lang="ko-KR" altLang="en-US" sz="24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5E447-B8AD-44BD-913C-4489C6473B97}"/>
              </a:ext>
            </a:extLst>
          </p:cNvPr>
          <p:cNvSpPr txBox="1"/>
          <p:nvPr/>
        </p:nvSpPr>
        <p:spPr>
          <a:xfrm>
            <a:off x="6176770" y="5602807"/>
            <a:ext cx="2794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매우 낮은 정확도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662FB16-2111-453A-99C3-7816FE0036D6}"/>
              </a:ext>
            </a:extLst>
          </p:cNvPr>
          <p:cNvSpPr/>
          <p:nvPr/>
        </p:nvSpPr>
        <p:spPr>
          <a:xfrm>
            <a:off x="1679077" y="4880516"/>
            <a:ext cx="2151987" cy="1715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006F676-F7B4-4757-B4EE-78C830067DF8}"/>
              </a:ext>
            </a:extLst>
          </p:cNvPr>
          <p:cNvSpPr/>
          <p:nvPr/>
        </p:nvSpPr>
        <p:spPr>
          <a:xfrm>
            <a:off x="8774043" y="4975860"/>
            <a:ext cx="986055" cy="16003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457A40-0B2D-4D46-8443-E3650ECB94B4}"/>
              </a:ext>
            </a:extLst>
          </p:cNvPr>
          <p:cNvSpPr txBox="1"/>
          <p:nvPr/>
        </p:nvSpPr>
        <p:spPr>
          <a:xfrm>
            <a:off x="1094266" y="5129820"/>
            <a:ext cx="332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4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시계열 이미지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164B7-C4E3-4042-8936-9376D945A403}"/>
              </a:ext>
            </a:extLst>
          </p:cNvPr>
          <p:cNvSpPr txBox="1"/>
          <p:nvPr/>
        </p:nvSpPr>
        <p:spPr>
          <a:xfrm>
            <a:off x="841803" y="1285120"/>
            <a:ext cx="41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첫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테스크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선정의 실패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C285BBA-2BEF-45B9-AB7D-3991D47C8836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3" name="Group 8">
            <a:extLst>
              <a:ext uri="{FF2B5EF4-FFF2-40B4-BE49-F238E27FC236}">
                <a16:creationId xmlns:a16="http://schemas.microsoft.com/office/drawing/2014/main" id="{53FB2ED3-38C9-42C0-841C-948B44C834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980B4322-5158-4E0D-AC57-CAF3A66B80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08BF1332-FADD-42FB-8B86-A1701CAF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74F3123E-675F-4622-BC7C-0ACFAF982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948901C5-D08F-4B9C-9C8D-3E06F2575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41A58BE-5F65-4B22-A62B-32173D6DC292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시행착오 및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느낀점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91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8130" y="205543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16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F550FC-5DCE-46E1-9BFD-AE07D2279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73" y="1973325"/>
            <a:ext cx="8577815" cy="4127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766FD-ECF8-46DF-A020-74EBF3CD300B}"/>
              </a:ext>
            </a:extLst>
          </p:cNvPr>
          <p:cNvSpPr txBox="1"/>
          <p:nvPr/>
        </p:nvSpPr>
        <p:spPr>
          <a:xfrm>
            <a:off x="1473173" y="1425961"/>
            <a:ext cx="419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처리에 대한 어려움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080BB3-85A3-4F5D-8C89-4092E656D384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68" name="Group 8">
            <a:extLst>
              <a:ext uri="{FF2B5EF4-FFF2-40B4-BE49-F238E27FC236}">
                <a16:creationId xmlns:a16="http://schemas.microsoft.com/office/drawing/2014/main" id="{2CBA048F-43D2-437C-8149-5080A57D3F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DA20AAC5-0E40-47E7-861E-530DF504D2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7983CBFA-5EA0-4655-A64C-EA0429E0A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C13F5471-3D48-4962-8EAD-C49955E5F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17CBBE6F-8ABD-4B37-928F-AD8705894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6E97585-1582-434E-9811-4B47DCA5D348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시행착오 및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느낀점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1004A-2E99-43F3-9D49-642BD5255F2E}"/>
              </a:ext>
            </a:extLst>
          </p:cNvPr>
          <p:cNvSpPr txBox="1"/>
          <p:nvPr/>
        </p:nvSpPr>
        <p:spPr>
          <a:xfrm>
            <a:off x="1565704" y="3787471"/>
            <a:ext cx="419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타일의 다양성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9170846-620C-4AB7-A8C7-CE814F3828E0}"/>
              </a:ext>
            </a:extLst>
          </p:cNvPr>
          <p:cNvSpPr txBox="1"/>
          <p:nvPr/>
        </p:nvSpPr>
        <p:spPr>
          <a:xfrm>
            <a:off x="1473173" y="5970949"/>
            <a:ext cx="419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Crack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 다양성</a:t>
            </a:r>
          </a:p>
        </p:txBody>
      </p:sp>
    </p:spTree>
    <p:extLst>
      <p:ext uri="{BB962C8B-B14F-4D97-AF65-F5344CB8AC3E}">
        <p14:creationId xmlns:p14="http://schemas.microsoft.com/office/powerpoint/2010/main" val="26853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8130" y="205543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17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45255B-6C5E-428A-A55E-2BDC90E7C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45" y="1254150"/>
            <a:ext cx="7881935" cy="4338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632CA-2459-4304-8B63-7428C6655F92}"/>
              </a:ext>
            </a:extLst>
          </p:cNvPr>
          <p:cNvSpPr txBox="1"/>
          <p:nvPr/>
        </p:nvSpPr>
        <p:spPr>
          <a:xfrm>
            <a:off x="2381296" y="5854406"/>
            <a:ext cx="680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Label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True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같지만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False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로 분류되어 있는 경우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A9CE04-926D-4960-A485-F6C7C786A450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E469E96A-FA6E-4866-8148-F465B48FD7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9BF7BF62-380C-4C88-A677-0061658607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176901D3-1289-4954-B85C-D1C1AAA3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1239542E-B7D0-4863-8EA5-837E40ABF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AB93B301-2E8C-4C15-9B59-19DE69A99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5EDC4F0-E677-4A1A-878F-7BFCB2940AB0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시행착오 및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느낀점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80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8130" y="205543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18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0261BC-0D28-4B83-89B4-EFD3C23A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401" y="1452280"/>
            <a:ext cx="6096851" cy="1771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59276E-DA4A-4C75-B220-3C62E62A1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19" y="3714503"/>
            <a:ext cx="4782217" cy="24387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2532F97-29CF-499B-B14D-71A95366ECAF}"/>
              </a:ext>
            </a:extLst>
          </p:cNvPr>
          <p:cNvSpPr txBox="1"/>
          <p:nvPr/>
        </p:nvSpPr>
        <p:spPr>
          <a:xfrm>
            <a:off x="2126766" y="3258548"/>
            <a:ext cx="8515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none" strike="noStrike" dirty="0">
                <a:solidFill>
                  <a:srgbClr val="5B9BD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CNN Training with Twenty Samples for Crack Detection via Data Augmentation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A71C1E-4F92-473D-9794-C6911E4046ED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64B2CF-923F-49C5-A26E-B5A3FB3D7071}"/>
              </a:ext>
            </a:extLst>
          </p:cNvPr>
          <p:cNvSpPr txBox="1"/>
          <p:nvPr/>
        </p:nvSpPr>
        <p:spPr>
          <a:xfrm>
            <a:off x="623419" y="6074856"/>
            <a:ext cx="1198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dirty="0">
                <a:solidFill>
                  <a:srgbClr val="5B9BD5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Concrete surface crack detection with the improved pre-extraction and the second percolation processing methods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75863-F286-45B5-8931-B798BB441D59}"/>
              </a:ext>
            </a:extLst>
          </p:cNvPr>
          <p:cNvSpPr txBox="1"/>
          <p:nvPr/>
        </p:nvSpPr>
        <p:spPr>
          <a:xfrm>
            <a:off x="841803" y="1299843"/>
            <a:ext cx="506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같은 주제의 논문 활용의 어려움</a:t>
            </a:r>
          </a:p>
        </p:txBody>
      </p:sp>
      <p:grpSp>
        <p:nvGrpSpPr>
          <p:cNvPr id="57" name="Group 8">
            <a:extLst>
              <a:ext uri="{FF2B5EF4-FFF2-40B4-BE49-F238E27FC236}">
                <a16:creationId xmlns:a16="http://schemas.microsoft.com/office/drawing/2014/main" id="{EE85F82C-FE32-4303-92FD-5B4CB63838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0951EAD5-F8B3-4677-8AB1-3407FE17F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82F8433F-7BBC-4636-8EA2-BA584B950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42C78F77-8A4D-492B-9AE7-4144C76D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E56A2687-AE87-4794-81FD-1B81D2C8F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0134A1A-62EB-42E2-A0CE-8E4A4FED6BA9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시행착오 및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느낀점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37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203414" y="195310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19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3E4575-2D9A-4B57-88FC-A7137D8E3E52}"/>
              </a:ext>
            </a:extLst>
          </p:cNvPr>
          <p:cNvSpPr txBox="1"/>
          <p:nvPr/>
        </p:nvSpPr>
        <p:spPr>
          <a:xfrm>
            <a:off x="3009900" y="28911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ko-KR" altLang="ko-KR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altLang="ko-KR" b="0" i="0" dirty="0">
              <a:solidFill>
                <a:srgbClr val="000000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Google Shape;102;p20">
            <a:extLst>
              <a:ext uri="{FF2B5EF4-FFF2-40B4-BE49-F238E27FC236}">
                <a16:creationId xmlns:a16="http://schemas.microsoft.com/office/drawing/2014/main" id="{3A627772-DA79-43C3-84FF-095A63E7AFB5}"/>
              </a:ext>
            </a:extLst>
          </p:cNvPr>
          <p:cNvSpPr/>
          <p:nvPr/>
        </p:nvSpPr>
        <p:spPr>
          <a:xfrm>
            <a:off x="2666198" y="1408895"/>
            <a:ext cx="8578916" cy="11353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체 Pro" panose="020B0600000101010101" pitchFamily="50" charset="-127"/>
            </a:endParaRPr>
          </a:p>
        </p:txBody>
      </p:sp>
      <p:sp>
        <p:nvSpPr>
          <p:cNvPr id="14" name="Google Shape;104;p20">
            <a:extLst>
              <a:ext uri="{FF2B5EF4-FFF2-40B4-BE49-F238E27FC236}">
                <a16:creationId xmlns:a16="http://schemas.microsoft.com/office/drawing/2014/main" id="{5C2E0A69-32D6-4FA2-9A6B-576B95CC9BE5}"/>
              </a:ext>
            </a:extLst>
          </p:cNvPr>
          <p:cNvSpPr txBox="1"/>
          <p:nvPr/>
        </p:nvSpPr>
        <p:spPr>
          <a:xfrm>
            <a:off x="1012695" y="2274462"/>
            <a:ext cx="1576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한현도(팀장)</a:t>
            </a:r>
            <a:endParaRPr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5" name="그림 14" descr="모니터, 화면, 컴퓨터, 텔레비전이(가) 표시된 사진&#10;&#10;자동 생성된 설명">
            <a:extLst>
              <a:ext uri="{FF2B5EF4-FFF2-40B4-BE49-F238E27FC236}">
                <a16:creationId xmlns:a16="http://schemas.microsoft.com/office/drawing/2014/main" id="{765D2CE7-3DF8-41D5-B9DB-3217581742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71" y="1377445"/>
            <a:ext cx="992210" cy="9922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C42457-11AF-4AC9-9932-907456E34CD9}"/>
              </a:ext>
            </a:extLst>
          </p:cNvPr>
          <p:cNvSpPr txBox="1"/>
          <p:nvPr/>
        </p:nvSpPr>
        <p:spPr>
          <a:xfrm>
            <a:off x="2877238" y="1592683"/>
            <a:ext cx="7996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간단한 예제들로 배웠던 </a:t>
            </a:r>
            <a:r>
              <a:rPr lang="ko-KR" altLang="ko-KR" sz="1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머신러닝</a:t>
            </a:r>
            <a:r>
              <a:rPr lang="ko-KR" altLang="ko-KR" sz="1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 </a:t>
            </a:r>
            <a:r>
              <a:rPr lang="ko-KR" altLang="ko-KR" sz="1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딥러닝을</a:t>
            </a:r>
            <a:r>
              <a:rPr lang="ko-KR" altLang="ko-KR" sz="1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실제 데이터에 적용하면서 많은 시행착오를 겪었고 그 과정속에서 스스로 배우는 점이 많았습니다. 아쉽게 수상권에서 멀어졌지만 앞으로 다른 공모전에 출전하여 수상해보고 싶은 마음이 들었습니다.</a:t>
            </a:r>
            <a:endParaRPr lang="ko-KR" alt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7" name="Google Shape;102;p20">
            <a:extLst>
              <a:ext uri="{FF2B5EF4-FFF2-40B4-BE49-F238E27FC236}">
                <a16:creationId xmlns:a16="http://schemas.microsoft.com/office/drawing/2014/main" id="{5B457970-F3EB-4546-A033-1B855D7DAC85}"/>
              </a:ext>
            </a:extLst>
          </p:cNvPr>
          <p:cNvSpPr/>
          <p:nvPr/>
        </p:nvSpPr>
        <p:spPr>
          <a:xfrm>
            <a:off x="2675723" y="2754742"/>
            <a:ext cx="8578916" cy="11353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체 Pro" panose="020B0600000101010101" pitchFamily="50" charset="-127"/>
            </a:endParaRPr>
          </a:p>
        </p:txBody>
      </p:sp>
      <p:sp>
        <p:nvSpPr>
          <p:cNvPr id="49" name="Google Shape;104;p20">
            <a:extLst>
              <a:ext uri="{FF2B5EF4-FFF2-40B4-BE49-F238E27FC236}">
                <a16:creationId xmlns:a16="http://schemas.microsoft.com/office/drawing/2014/main" id="{2F821B24-08E0-491D-9738-76B8962DC5E7}"/>
              </a:ext>
            </a:extLst>
          </p:cNvPr>
          <p:cNvSpPr txBox="1"/>
          <p:nvPr/>
        </p:nvSpPr>
        <p:spPr>
          <a:xfrm>
            <a:off x="1022220" y="3620309"/>
            <a:ext cx="1576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장수이</a:t>
            </a:r>
            <a:endParaRPr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1" name="Google Shape;102;p20">
            <a:extLst>
              <a:ext uri="{FF2B5EF4-FFF2-40B4-BE49-F238E27FC236}">
                <a16:creationId xmlns:a16="http://schemas.microsoft.com/office/drawing/2014/main" id="{252B4FE0-5ABA-41AB-9D23-D8C7B02077FF}"/>
              </a:ext>
            </a:extLst>
          </p:cNvPr>
          <p:cNvSpPr/>
          <p:nvPr/>
        </p:nvSpPr>
        <p:spPr>
          <a:xfrm>
            <a:off x="2671305" y="4003531"/>
            <a:ext cx="8578916" cy="11353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체 Pro" panose="020B0600000101010101" pitchFamily="50" charset="-127"/>
            </a:endParaRPr>
          </a:p>
        </p:txBody>
      </p:sp>
      <p:sp>
        <p:nvSpPr>
          <p:cNvPr id="52" name="Google Shape;104;p20">
            <a:extLst>
              <a:ext uri="{FF2B5EF4-FFF2-40B4-BE49-F238E27FC236}">
                <a16:creationId xmlns:a16="http://schemas.microsoft.com/office/drawing/2014/main" id="{29BB69E2-6709-41E5-B08D-B0E2116589A2}"/>
              </a:ext>
            </a:extLst>
          </p:cNvPr>
          <p:cNvSpPr txBox="1"/>
          <p:nvPr/>
        </p:nvSpPr>
        <p:spPr>
          <a:xfrm>
            <a:off x="1017802" y="4869098"/>
            <a:ext cx="1576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박근웅</a:t>
            </a:r>
            <a:endParaRPr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3" name="그림 52" descr="모니터, 화면, 컴퓨터, 텔레비전이(가) 표시된 사진&#10;&#10;자동 생성된 설명">
            <a:extLst>
              <a:ext uri="{FF2B5EF4-FFF2-40B4-BE49-F238E27FC236}">
                <a16:creationId xmlns:a16="http://schemas.microsoft.com/office/drawing/2014/main" id="{36F4DD81-BA01-40F8-81BC-AC0C59BAAF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78" y="3972081"/>
            <a:ext cx="992210" cy="992210"/>
          </a:xfrm>
          <a:prstGeom prst="rect">
            <a:avLst/>
          </a:prstGeom>
        </p:spPr>
      </p:pic>
      <p:sp>
        <p:nvSpPr>
          <p:cNvPr id="54" name="Google Shape;102;p20">
            <a:extLst>
              <a:ext uri="{FF2B5EF4-FFF2-40B4-BE49-F238E27FC236}">
                <a16:creationId xmlns:a16="http://schemas.microsoft.com/office/drawing/2014/main" id="{CAA83A98-64D2-42B7-BFA1-9490F73FD2C7}"/>
              </a:ext>
            </a:extLst>
          </p:cNvPr>
          <p:cNvSpPr/>
          <p:nvPr/>
        </p:nvSpPr>
        <p:spPr>
          <a:xfrm>
            <a:off x="2657362" y="5299119"/>
            <a:ext cx="8578916" cy="11353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체 Pro" panose="020B0600000101010101" pitchFamily="50" charset="-127"/>
            </a:endParaRPr>
          </a:p>
        </p:txBody>
      </p:sp>
      <p:sp>
        <p:nvSpPr>
          <p:cNvPr id="55" name="Google Shape;104;p20">
            <a:extLst>
              <a:ext uri="{FF2B5EF4-FFF2-40B4-BE49-F238E27FC236}">
                <a16:creationId xmlns:a16="http://schemas.microsoft.com/office/drawing/2014/main" id="{8B179698-27EC-41F3-BA86-CE18C642D6FB}"/>
              </a:ext>
            </a:extLst>
          </p:cNvPr>
          <p:cNvSpPr txBox="1"/>
          <p:nvPr/>
        </p:nvSpPr>
        <p:spPr>
          <a:xfrm>
            <a:off x="1003859" y="6164686"/>
            <a:ext cx="1576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양진상</a:t>
            </a:r>
            <a:endParaRPr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6" name="그림 55" descr="모니터, 화면, 컴퓨터, 텔레비전이(가) 표시된 사진&#10;&#10;자동 생성된 설명">
            <a:extLst>
              <a:ext uri="{FF2B5EF4-FFF2-40B4-BE49-F238E27FC236}">
                <a16:creationId xmlns:a16="http://schemas.microsoft.com/office/drawing/2014/main" id="{24810619-9B8A-4737-B083-BADC224B9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35" y="5267669"/>
            <a:ext cx="992210" cy="99221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6AE6D42-7E7E-41C5-9AAE-E81800CE0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6725" y="2679957"/>
            <a:ext cx="1008140" cy="10081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099751D-A151-45BF-A846-0946F529EBFB}"/>
              </a:ext>
            </a:extLst>
          </p:cNvPr>
          <p:cNvSpPr txBox="1"/>
          <p:nvPr/>
        </p:nvSpPr>
        <p:spPr>
          <a:xfrm>
            <a:off x="2872925" y="3055791"/>
            <a:ext cx="7996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수업에서 배웠던 </a:t>
            </a:r>
            <a:r>
              <a:rPr lang="ko-KR" altLang="ko-KR" sz="1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CNN을</a:t>
            </a:r>
            <a:r>
              <a:rPr lang="ko-KR" altLang="ko-KR" sz="1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직접 활용해 볼 수 있었던 좋은 기회였습니다. 파라미터와 모델들을 바꿔가며 정확도가 달라지는 것을 </a:t>
            </a:r>
            <a:r>
              <a:rPr lang="ko-KR" altLang="ko-KR" sz="1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알수</a:t>
            </a:r>
            <a:r>
              <a:rPr lang="ko-KR" altLang="ko-KR" sz="1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있었고, 최적의 값을 찾을 수 있었습니다. </a:t>
            </a:r>
            <a:endParaRPr lang="ko-KR" alt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8B08F7-23DC-442F-8E9C-5BB8D28CD3C7}"/>
              </a:ext>
            </a:extLst>
          </p:cNvPr>
          <p:cNvSpPr txBox="1"/>
          <p:nvPr/>
        </p:nvSpPr>
        <p:spPr>
          <a:xfrm>
            <a:off x="2886897" y="4308406"/>
            <a:ext cx="7996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짧은 기간내에 많은 시행착오를 거치면서 상위권에 진입했지만 첫 일주일을 잘 사용했다면 어땠을까 하는 아쉬움이 남는다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r>
              <a:rPr lang="ko-KR" altLang="ko-KR" sz="1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</a:t>
            </a:r>
            <a:endParaRPr lang="ko-KR" alt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C5D9CB0-AE97-432A-8965-8F20F581C224}"/>
              </a:ext>
            </a:extLst>
          </p:cNvPr>
          <p:cNvSpPr txBox="1"/>
          <p:nvPr/>
        </p:nvSpPr>
        <p:spPr>
          <a:xfrm>
            <a:off x="2890898" y="5611778"/>
            <a:ext cx="7996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배운 내용을 토대로 공모전을 경험해 볼 수 있는 좋은 기회라고 생각한다. 파라미터 조정을 통해 </a:t>
            </a:r>
            <a:r>
              <a:rPr lang="ko-KR" altLang="ko-KR" sz="1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acc의</a:t>
            </a:r>
            <a:r>
              <a:rPr lang="ko-KR" altLang="ko-KR" sz="1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수치 변화를 보며 다시한번 수업내용을 복습할 수도 있어 좋았다.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448F623-410E-42B0-B507-970875B2E364}"/>
              </a:ext>
            </a:extLst>
          </p:cNvPr>
          <p:cNvSpPr/>
          <p:nvPr/>
        </p:nvSpPr>
        <p:spPr>
          <a:xfrm>
            <a:off x="206308" y="592634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67" name="Group 8">
            <a:extLst>
              <a:ext uri="{FF2B5EF4-FFF2-40B4-BE49-F238E27FC236}">
                <a16:creationId xmlns:a16="http://schemas.microsoft.com/office/drawing/2014/main" id="{BE595AA7-1A5A-4EFE-9E72-9188CBEF0F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CC762959-EC9F-4982-A0D3-DD9D6E261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F1B34234-AB5E-4A4F-A658-66F034DE9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4DF8C309-F0D8-44E2-A057-451831BAE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9ECB2781-1A62-41AE-A1F5-E46042E59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CED473BF-8EBB-472C-89A1-43FEFCCF8DF5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시행착오 및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느낀점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48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5310" y="195310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2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47" name="Freeform 5">
            <a:extLst>
              <a:ext uri="{FF2B5EF4-FFF2-40B4-BE49-F238E27FC236}">
                <a16:creationId xmlns:a16="http://schemas.microsoft.com/office/drawing/2014/main" id="{6A2A083B-33FD-46E1-83D6-016434AD0249}"/>
              </a:ext>
            </a:extLst>
          </p:cNvPr>
          <p:cNvSpPr>
            <a:spLocks noEditPoints="1"/>
          </p:cNvSpPr>
          <p:nvPr/>
        </p:nvSpPr>
        <p:spPr bwMode="auto">
          <a:xfrm>
            <a:off x="856771" y="805234"/>
            <a:ext cx="606425" cy="555890"/>
          </a:xfrm>
          <a:custGeom>
            <a:avLst/>
            <a:gdLst>
              <a:gd name="T0" fmla="*/ 848 w 865"/>
              <a:gd name="T1" fmla="*/ 274 h 793"/>
              <a:gd name="T2" fmla="*/ 818 w 865"/>
              <a:gd name="T3" fmla="*/ 264 h 793"/>
              <a:gd name="T4" fmla="*/ 769 w 865"/>
              <a:gd name="T5" fmla="*/ 255 h 793"/>
              <a:gd name="T6" fmla="*/ 749 w 865"/>
              <a:gd name="T7" fmla="*/ 225 h 793"/>
              <a:gd name="T8" fmla="*/ 721 w 865"/>
              <a:gd name="T9" fmla="*/ 216 h 793"/>
              <a:gd name="T10" fmla="*/ 674 w 865"/>
              <a:gd name="T11" fmla="*/ 169 h 793"/>
              <a:gd name="T12" fmla="*/ 665 w 865"/>
              <a:gd name="T13" fmla="*/ 141 h 793"/>
              <a:gd name="T14" fmla="*/ 635 w 865"/>
              <a:gd name="T15" fmla="*/ 121 h 793"/>
              <a:gd name="T16" fmla="*/ 601 w 865"/>
              <a:gd name="T17" fmla="*/ 120 h 793"/>
              <a:gd name="T18" fmla="*/ 600 w 865"/>
              <a:gd name="T19" fmla="*/ 14 h 793"/>
              <a:gd name="T20" fmla="*/ 577 w 865"/>
              <a:gd name="T21" fmla="*/ 0 h 793"/>
              <a:gd name="T22" fmla="*/ 87 w 865"/>
              <a:gd name="T23" fmla="*/ 1 h 793"/>
              <a:gd name="T24" fmla="*/ 72 w 865"/>
              <a:gd name="T25" fmla="*/ 25 h 793"/>
              <a:gd name="T26" fmla="*/ 48 w 865"/>
              <a:gd name="T27" fmla="*/ 120 h 793"/>
              <a:gd name="T28" fmla="*/ 22 w 865"/>
              <a:gd name="T29" fmla="*/ 128 h 793"/>
              <a:gd name="T30" fmla="*/ 0 w 865"/>
              <a:gd name="T31" fmla="*/ 159 h 793"/>
              <a:gd name="T32" fmla="*/ 0 w 865"/>
              <a:gd name="T33" fmla="*/ 746 h 793"/>
              <a:gd name="T34" fmla="*/ 9 w 865"/>
              <a:gd name="T35" fmla="*/ 772 h 793"/>
              <a:gd name="T36" fmla="*/ 39 w 865"/>
              <a:gd name="T37" fmla="*/ 793 h 793"/>
              <a:gd name="T38" fmla="*/ 721 w 865"/>
              <a:gd name="T39" fmla="*/ 793 h 793"/>
              <a:gd name="T40" fmla="*/ 763 w 865"/>
              <a:gd name="T41" fmla="*/ 772 h 793"/>
              <a:gd name="T42" fmla="*/ 864 w 865"/>
              <a:gd name="T43" fmla="*/ 323 h 793"/>
              <a:gd name="T44" fmla="*/ 861 w 865"/>
              <a:gd name="T45" fmla="*/ 291 h 793"/>
              <a:gd name="T46" fmla="*/ 72 w 865"/>
              <a:gd name="T47" fmla="*/ 746 h 793"/>
              <a:gd name="T48" fmla="*/ 48 w 865"/>
              <a:gd name="T49" fmla="*/ 169 h 793"/>
              <a:gd name="T50" fmla="*/ 72 w 865"/>
              <a:gd name="T51" fmla="*/ 746 h 793"/>
              <a:gd name="T52" fmla="*/ 567 w 865"/>
              <a:gd name="T53" fmla="*/ 216 h 793"/>
              <a:gd name="T54" fmla="*/ 537 w 865"/>
              <a:gd name="T55" fmla="*/ 238 h 793"/>
              <a:gd name="T56" fmla="*/ 529 w 865"/>
              <a:gd name="T57" fmla="*/ 264 h 793"/>
              <a:gd name="T58" fmla="*/ 224 w 865"/>
              <a:gd name="T59" fmla="*/ 267 h 793"/>
              <a:gd name="T60" fmla="*/ 193 w 865"/>
              <a:gd name="T61" fmla="*/ 302 h 793"/>
              <a:gd name="T62" fmla="*/ 97 w 865"/>
              <a:gd name="T63" fmla="*/ 746 h 793"/>
              <a:gd name="T64" fmla="*/ 577 w 865"/>
              <a:gd name="T65" fmla="*/ 25 h 793"/>
              <a:gd name="T66" fmla="*/ 625 w 865"/>
              <a:gd name="T67" fmla="*/ 216 h 793"/>
              <a:gd name="T68" fmla="*/ 601 w 865"/>
              <a:gd name="T69" fmla="*/ 169 h 793"/>
              <a:gd name="T70" fmla="*/ 625 w 865"/>
              <a:gd name="T71" fmla="*/ 216 h 793"/>
              <a:gd name="T72" fmla="*/ 190 w 865"/>
              <a:gd name="T73" fmla="*/ 131 h 793"/>
              <a:gd name="T74" fmla="*/ 169 w 865"/>
              <a:gd name="T75" fmla="*/ 117 h 793"/>
              <a:gd name="T76" fmla="*/ 169 w 865"/>
              <a:gd name="T77" fmla="*/ 97 h 793"/>
              <a:gd name="T78" fmla="*/ 190 w 865"/>
              <a:gd name="T79" fmla="*/ 82 h 793"/>
              <a:gd name="T80" fmla="*/ 488 w 865"/>
              <a:gd name="T81" fmla="*/ 84 h 793"/>
              <a:gd name="T82" fmla="*/ 502 w 865"/>
              <a:gd name="T83" fmla="*/ 107 h 793"/>
              <a:gd name="T84" fmla="*/ 488 w 865"/>
              <a:gd name="T85" fmla="*/ 130 h 793"/>
              <a:gd name="T86" fmla="*/ 477 w 865"/>
              <a:gd name="T87" fmla="*/ 228 h 793"/>
              <a:gd name="T88" fmla="*/ 182 w 865"/>
              <a:gd name="T89" fmla="*/ 226 h 793"/>
              <a:gd name="T90" fmla="*/ 167 w 865"/>
              <a:gd name="T91" fmla="*/ 205 h 793"/>
              <a:gd name="T92" fmla="*/ 182 w 865"/>
              <a:gd name="T93" fmla="*/ 182 h 793"/>
              <a:gd name="T94" fmla="*/ 477 w 865"/>
              <a:gd name="T95" fmla="*/ 180 h 793"/>
              <a:gd name="T96" fmla="*/ 501 w 865"/>
              <a:gd name="T97" fmla="*/ 195 h 793"/>
              <a:gd name="T98" fmla="*/ 501 w 865"/>
              <a:gd name="T99" fmla="*/ 214 h 793"/>
              <a:gd name="T100" fmla="*/ 477 w 865"/>
              <a:gd name="T101" fmla="*/ 228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65" h="793">
                <a:moveTo>
                  <a:pt x="855" y="283"/>
                </a:moveTo>
                <a:lnTo>
                  <a:pt x="848" y="274"/>
                </a:lnTo>
                <a:lnTo>
                  <a:pt x="828" y="265"/>
                </a:lnTo>
                <a:lnTo>
                  <a:pt x="818" y="264"/>
                </a:lnTo>
                <a:lnTo>
                  <a:pt x="769" y="264"/>
                </a:lnTo>
                <a:lnTo>
                  <a:pt x="769" y="255"/>
                </a:lnTo>
                <a:lnTo>
                  <a:pt x="762" y="238"/>
                </a:lnTo>
                <a:lnTo>
                  <a:pt x="749" y="225"/>
                </a:lnTo>
                <a:lnTo>
                  <a:pt x="731" y="216"/>
                </a:lnTo>
                <a:lnTo>
                  <a:pt x="721" y="216"/>
                </a:lnTo>
                <a:lnTo>
                  <a:pt x="674" y="216"/>
                </a:lnTo>
                <a:lnTo>
                  <a:pt x="674" y="169"/>
                </a:lnTo>
                <a:lnTo>
                  <a:pt x="672" y="159"/>
                </a:lnTo>
                <a:lnTo>
                  <a:pt x="665" y="141"/>
                </a:lnTo>
                <a:lnTo>
                  <a:pt x="652" y="128"/>
                </a:lnTo>
                <a:lnTo>
                  <a:pt x="635" y="121"/>
                </a:lnTo>
                <a:lnTo>
                  <a:pt x="625" y="120"/>
                </a:lnTo>
                <a:lnTo>
                  <a:pt x="601" y="120"/>
                </a:lnTo>
                <a:lnTo>
                  <a:pt x="601" y="25"/>
                </a:lnTo>
                <a:lnTo>
                  <a:pt x="600" y="14"/>
                </a:lnTo>
                <a:lnTo>
                  <a:pt x="587" y="1"/>
                </a:lnTo>
                <a:lnTo>
                  <a:pt x="577" y="0"/>
                </a:lnTo>
                <a:lnTo>
                  <a:pt x="97" y="0"/>
                </a:lnTo>
                <a:lnTo>
                  <a:pt x="87" y="1"/>
                </a:lnTo>
                <a:lnTo>
                  <a:pt x="74" y="14"/>
                </a:lnTo>
                <a:lnTo>
                  <a:pt x="72" y="25"/>
                </a:lnTo>
                <a:lnTo>
                  <a:pt x="72" y="120"/>
                </a:lnTo>
                <a:lnTo>
                  <a:pt x="48" y="120"/>
                </a:lnTo>
                <a:lnTo>
                  <a:pt x="39" y="121"/>
                </a:lnTo>
                <a:lnTo>
                  <a:pt x="22" y="128"/>
                </a:lnTo>
                <a:lnTo>
                  <a:pt x="9" y="141"/>
                </a:lnTo>
                <a:lnTo>
                  <a:pt x="0" y="159"/>
                </a:lnTo>
                <a:lnTo>
                  <a:pt x="0" y="169"/>
                </a:lnTo>
                <a:lnTo>
                  <a:pt x="0" y="746"/>
                </a:lnTo>
                <a:lnTo>
                  <a:pt x="0" y="754"/>
                </a:lnTo>
                <a:lnTo>
                  <a:pt x="9" y="772"/>
                </a:lnTo>
                <a:lnTo>
                  <a:pt x="22" y="785"/>
                </a:lnTo>
                <a:lnTo>
                  <a:pt x="39" y="793"/>
                </a:lnTo>
                <a:lnTo>
                  <a:pt x="48" y="793"/>
                </a:lnTo>
                <a:lnTo>
                  <a:pt x="721" y="793"/>
                </a:lnTo>
                <a:lnTo>
                  <a:pt x="737" y="792"/>
                </a:lnTo>
                <a:lnTo>
                  <a:pt x="763" y="772"/>
                </a:lnTo>
                <a:lnTo>
                  <a:pt x="769" y="756"/>
                </a:lnTo>
                <a:lnTo>
                  <a:pt x="864" y="323"/>
                </a:lnTo>
                <a:lnTo>
                  <a:pt x="865" y="312"/>
                </a:lnTo>
                <a:lnTo>
                  <a:pt x="861" y="291"/>
                </a:lnTo>
                <a:lnTo>
                  <a:pt x="855" y="283"/>
                </a:lnTo>
                <a:close/>
                <a:moveTo>
                  <a:pt x="72" y="746"/>
                </a:moveTo>
                <a:lnTo>
                  <a:pt x="48" y="746"/>
                </a:lnTo>
                <a:lnTo>
                  <a:pt x="48" y="169"/>
                </a:lnTo>
                <a:lnTo>
                  <a:pt x="72" y="169"/>
                </a:lnTo>
                <a:lnTo>
                  <a:pt x="72" y="746"/>
                </a:lnTo>
                <a:close/>
                <a:moveTo>
                  <a:pt x="577" y="216"/>
                </a:moveTo>
                <a:lnTo>
                  <a:pt x="567" y="216"/>
                </a:lnTo>
                <a:lnTo>
                  <a:pt x="550" y="225"/>
                </a:lnTo>
                <a:lnTo>
                  <a:pt x="537" y="238"/>
                </a:lnTo>
                <a:lnTo>
                  <a:pt x="529" y="255"/>
                </a:lnTo>
                <a:lnTo>
                  <a:pt x="529" y="264"/>
                </a:lnTo>
                <a:lnTo>
                  <a:pt x="241" y="264"/>
                </a:lnTo>
                <a:lnTo>
                  <a:pt x="224" y="267"/>
                </a:lnTo>
                <a:lnTo>
                  <a:pt x="199" y="287"/>
                </a:lnTo>
                <a:lnTo>
                  <a:pt x="193" y="302"/>
                </a:lnTo>
                <a:lnTo>
                  <a:pt x="144" y="522"/>
                </a:lnTo>
                <a:lnTo>
                  <a:pt x="97" y="746"/>
                </a:lnTo>
                <a:lnTo>
                  <a:pt x="97" y="25"/>
                </a:lnTo>
                <a:lnTo>
                  <a:pt x="577" y="25"/>
                </a:lnTo>
                <a:lnTo>
                  <a:pt x="577" y="216"/>
                </a:lnTo>
                <a:close/>
                <a:moveTo>
                  <a:pt x="625" y="216"/>
                </a:moveTo>
                <a:lnTo>
                  <a:pt x="601" y="216"/>
                </a:lnTo>
                <a:lnTo>
                  <a:pt x="601" y="169"/>
                </a:lnTo>
                <a:lnTo>
                  <a:pt x="625" y="169"/>
                </a:lnTo>
                <a:lnTo>
                  <a:pt x="625" y="216"/>
                </a:lnTo>
                <a:close/>
                <a:moveTo>
                  <a:pt x="477" y="131"/>
                </a:moveTo>
                <a:lnTo>
                  <a:pt x="190" y="131"/>
                </a:lnTo>
                <a:lnTo>
                  <a:pt x="182" y="130"/>
                </a:lnTo>
                <a:lnTo>
                  <a:pt x="169" y="117"/>
                </a:lnTo>
                <a:lnTo>
                  <a:pt x="167" y="107"/>
                </a:lnTo>
                <a:lnTo>
                  <a:pt x="169" y="97"/>
                </a:lnTo>
                <a:lnTo>
                  <a:pt x="182" y="84"/>
                </a:lnTo>
                <a:lnTo>
                  <a:pt x="190" y="82"/>
                </a:lnTo>
                <a:lnTo>
                  <a:pt x="477" y="82"/>
                </a:lnTo>
                <a:lnTo>
                  <a:pt x="488" y="84"/>
                </a:lnTo>
                <a:lnTo>
                  <a:pt x="501" y="97"/>
                </a:lnTo>
                <a:lnTo>
                  <a:pt x="502" y="107"/>
                </a:lnTo>
                <a:lnTo>
                  <a:pt x="501" y="117"/>
                </a:lnTo>
                <a:lnTo>
                  <a:pt x="488" y="130"/>
                </a:lnTo>
                <a:lnTo>
                  <a:pt x="477" y="131"/>
                </a:lnTo>
                <a:close/>
                <a:moveTo>
                  <a:pt x="477" y="228"/>
                </a:moveTo>
                <a:lnTo>
                  <a:pt x="190" y="228"/>
                </a:lnTo>
                <a:lnTo>
                  <a:pt x="182" y="226"/>
                </a:lnTo>
                <a:lnTo>
                  <a:pt x="169" y="214"/>
                </a:lnTo>
                <a:lnTo>
                  <a:pt x="167" y="205"/>
                </a:lnTo>
                <a:lnTo>
                  <a:pt x="169" y="195"/>
                </a:lnTo>
                <a:lnTo>
                  <a:pt x="182" y="182"/>
                </a:lnTo>
                <a:lnTo>
                  <a:pt x="190" y="180"/>
                </a:lnTo>
                <a:lnTo>
                  <a:pt x="477" y="180"/>
                </a:lnTo>
                <a:lnTo>
                  <a:pt x="488" y="182"/>
                </a:lnTo>
                <a:lnTo>
                  <a:pt x="501" y="195"/>
                </a:lnTo>
                <a:lnTo>
                  <a:pt x="502" y="205"/>
                </a:lnTo>
                <a:lnTo>
                  <a:pt x="501" y="214"/>
                </a:lnTo>
                <a:lnTo>
                  <a:pt x="488" y="226"/>
                </a:lnTo>
                <a:lnTo>
                  <a:pt x="477" y="22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8" name="Group 8">
            <a:extLst>
              <a:ext uri="{FF2B5EF4-FFF2-40B4-BE49-F238E27FC236}">
                <a16:creationId xmlns:a16="http://schemas.microsoft.com/office/drawing/2014/main" id="{B3EC2238-7BDF-438F-B58E-D6BEF2D852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01346" y="2058773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D5E5F0C9-5DA4-4F9F-B528-45F4C8D10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14D8E7BF-1C6C-4A6F-B037-9915A0CCE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48909DD7-4F31-4295-B4E5-237225634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01DF9878-BC1F-4F49-86B6-F45593BE8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53" name="Group 8">
            <a:extLst>
              <a:ext uri="{FF2B5EF4-FFF2-40B4-BE49-F238E27FC236}">
                <a16:creationId xmlns:a16="http://schemas.microsoft.com/office/drawing/2014/main" id="{D5CB8583-F0E7-4A6C-BA9F-71BA96EA48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01346" y="3037140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13174763-8967-45CB-91BB-D20B17803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75DF7DFD-FCD6-42FC-976C-78C81145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8D9570EA-D1EC-4CE5-9080-C4F6CF1F4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A12661CB-8CD4-4DFF-B5F7-ED6304B9D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77" name="Group 8">
            <a:extLst>
              <a:ext uri="{FF2B5EF4-FFF2-40B4-BE49-F238E27FC236}">
                <a16:creationId xmlns:a16="http://schemas.microsoft.com/office/drawing/2014/main" id="{DA440914-99A9-400D-9219-E7E29B39D3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01346" y="4115015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D6281FFD-BF5B-4813-B5E4-B8A149C8C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FE439E7-225F-4221-AD2A-8967230EB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7C3628A2-6E7F-4DFC-9885-7C439B3B6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CF9FEB1B-93DE-47D3-83F7-015A83865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2073B-6337-46AF-9C8B-3327AF1701B6}"/>
              </a:ext>
            </a:extLst>
          </p:cNvPr>
          <p:cNvSpPr txBox="1"/>
          <p:nvPr/>
        </p:nvSpPr>
        <p:spPr>
          <a:xfrm>
            <a:off x="1685925" y="836586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6A362E6-001D-4B75-9159-C7EF7CE539DE}"/>
              </a:ext>
            </a:extLst>
          </p:cNvPr>
          <p:cNvSpPr txBox="1"/>
          <p:nvPr/>
        </p:nvSpPr>
        <p:spPr>
          <a:xfrm>
            <a:off x="2803841" y="2086397"/>
            <a:ext cx="3796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 구성 및 역할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F9DAE4-F3EF-41E3-AF00-38168C26DC65}"/>
              </a:ext>
            </a:extLst>
          </p:cNvPr>
          <p:cNvSpPr txBox="1"/>
          <p:nvPr/>
        </p:nvSpPr>
        <p:spPr>
          <a:xfrm>
            <a:off x="2803840" y="3084551"/>
            <a:ext cx="463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Task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소개 및 데이터 셋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33B1775-D980-4A76-A6AF-476B5491FD08}"/>
              </a:ext>
            </a:extLst>
          </p:cNvPr>
          <p:cNvSpPr txBox="1"/>
          <p:nvPr/>
        </p:nvSpPr>
        <p:spPr>
          <a:xfrm>
            <a:off x="2798348" y="4085974"/>
            <a:ext cx="418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모델구성 및 결과</a:t>
            </a:r>
          </a:p>
        </p:txBody>
      </p:sp>
      <p:grpSp>
        <p:nvGrpSpPr>
          <p:cNvPr id="95" name="Group 8">
            <a:extLst>
              <a:ext uri="{FF2B5EF4-FFF2-40B4-BE49-F238E27FC236}">
                <a16:creationId xmlns:a16="http://schemas.microsoft.com/office/drawing/2014/main" id="{7F33F3BE-8880-4FF4-97B7-62E6221211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01346" y="5025120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81EFA8B3-4507-4937-BB03-5A1817528C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D3C78E2C-0193-41B5-9637-8AA99122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95540C1C-4DA1-4D60-A7CD-9CB2F1292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3F5BEC0A-FCB9-4F01-ADF8-562BA00F9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C40C5F66-BDC6-438F-9E78-56DE065B5E85}"/>
              </a:ext>
            </a:extLst>
          </p:cNvPr>
          <p:cNvSpPr txBox="1"/>
          <p:nvPr/>
        </p:nvSpPr>
        <p:spPr>
          <a:xfrm>
            <a:off x="2798348" y="4996079"/>
            <a:ext cx="4012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시행착오 및 </a:t>
            </a:r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느낀점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353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2117666" y="928244"/>
            <a:ext cx="7482884" cy="4824365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697792" cy="44280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20</a:t>
                </a:r>
                <a:endParaRPr lang="ko-KR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464867" y="878377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BE45D4-B505-4A8B-BE33-C5C4A29ACCBE}"/>
              </a:ext>
            </a:extLst>
          </p:cNvPr>
          <p:cNvSpPr/>
          <p:nvPr/>
        </p:nvSpPr>
        <p:spPr>
          <a:xfrm>
            <a:off x="3209584" y="3167390"/>
            <a:ext cx="5887873" cy="608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8" name="Group 8">
            <a:extLst>
              <a:ext uri="{FF2B5EF4-FFF2-40B4-BE49-F238E27FC236}">
                <a16:creationId xmlns:a16="http://schemas.microsoft.com/office/drawing/2014/main" id="{1B74AFA2-7B95-4676-9765-3B62918BBD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18412" y="3167389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EBCBC763-ADF9-4CBF-AA8C-64031EBBA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7F0FC07-7FB6-4E55-8CFB-C9671426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76610F0-6CF8-440B-913D-26CCEA0AF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F500B5B-8E26-4658-A87D-D81211655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3935D2F-6939-49DC-9E0F-E7849A9CC78B}"/>
              </a:ext>
            </a:extLst>
          </p:cNvPr>
          <p:cNvSpPr txBox="1"/>
          <p:nvPr/>
        </p:nvSpPr>
        <p:spPr>
          <a:xfrm>
            <a:off x="3411787" y="3209785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Thank you~!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0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5310" y="195310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3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Google Shape;100;p20">
            <a:extLst>
              <a:ext uri="{FF2B5EF4-FFF2-40B4-BE49-F238E27FC236}">
                <a16:creationId xmlns:a16="http://schemas.microsoft.com/office/drawing/2014/main" id="{304F6378-A403-4609-823E-43CD56EF7275}"/>
              </a:ext>
            </a:extLst>
          </p:cNvPr>
          <p:cNvSpPr/>
          <p:nvPr/>
        </p:nvSpPr>
        <p:spPr>
          <a:xfrm>
            <a:off x="3476019" y="3005889"/>
            <a:ext cx="2353500" cy="293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체 Pro" panose="020B0600000101010101" pitchFamily="50" charset="-127"/>
            </a:endParaRPr>
          </a:p>
        </p:txBody>
      </p:sp>
      <p:sp>
        <p:nvSpPr>
          <p:cNvPr id="5" name="Google Shape;101;p20">
            <a:extLst>
              <a:ext uri="{FF2B5EF4-FFF2-40B4-BE49-F238E27FC236}">
                <a16:creationId xmlns:a16="http://schemas.microsoft.com/office/drawing/2014/main" id="{0E438D97-AE29-438B-9937-4CCE0C504C61}"/>
              </a:ext>
            </a:extLst>
          </p:cNvPr>
          <p:cNvSpPr/>
          <p:nvPr/>
        </p:nvSpPr>
        <p:spPr>
          <a:xfrm>
            <a:off x="6135856" y="3005889"/>
            <a:ext cx="2353500" cy="293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체 Pro" panose="020B0600000101010101" pitchFamily="50" charset="-127"/>
            </a:endParaRPr>
          </a:p>
        </p:txBody>
      </p:sp>
      <p:sp>
        <p:nvSpPr>
          <p:cNvPr id="6" name="Google Shape;102;p20">
            <a:extLst>
              <a:ext uri="{FF2B5EF4-FFF2-40B4-BE49-F238E27FC236}">
                <a16:creationId xmlns:a16="http://schemas.microsoft.com/office/drawing/2014/main" id="{8C181A7F-0DA8-4A75-AFB1-4F48C8A1B038}"/>
              </a:ext>
            </a:extLst>
          </p:cNvPr>
          <p:cNvSpPr/>
          <p:nvPr/>
        </p:nvSpPr>
        <p:spPr>
          <a:xfrm>
            <a:off x="8800294" y="2996364"/>
            <a:ext cx="2353500" cy="293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체 Pro" panose="020B0600000101010101" pitchFamily="50" charset="-127"/>
            </a:endParaRPr>
          </a:p>
        </p:txBody>
      </p:sp>
      <p:sp>
        <p:nvSpPr>
          <p:cNvPr id="7" name="Google Shape;103;p20">
            <a:extLst>
              <a:ext uri="{FF2B5EF4-FFF2-40B4-BE49-F238E27FC236}">
                <a16:creationId xmlns:a16="http://schemas.microsoft.com/office/drawing/2014/main" id="{83EB38CA-5552-4441-AD93-964AA5DB9B99}"/>
              </a:ext>
            </a:extLst>
          </p:cNvPr>
          <p:cNvSpPr txBox="1"/>
          <p:nvPr/>
        </p:nvSpPr>
        <p:spPr>
          <a:xfrm>
            <a:off x="3872212" y="3544938"/>
            <a:ext cx="1576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장수이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Google Shape;104;p20">
            <a:extLst>
              <a:ext uri="{FF2B5EF4-FFF2-40B4-BE49-F238E27FC236}">
                <a16:creationId xmlns:a16="http://schemas.microsoft.com/office/drawing/2014/main" id="{3D519BB6-AD49-4B8B-BC34-AC8A35505001}"/>
              </a:ext>
            </a:extLst>
          </p:cNvPr>
          <p:cNvSpPr txBox="1"/>
          <p:nvPr/>
        </p:nvSpPr>
        <p:spPr>
          <a:xfrm>
            <a:off x="9198468" y="3559538"/>
            <a:ext cx="1576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양진상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Google Shape;105;p20">
            <a:extLst>
              <a:ext uri="{FF2B5EF4-FFF2-40B4-BE49-F238E27FC236}">
                <a16:creationId xmlns:a16="http://schemas.microsoft.com/office/drawing/2014/main" id="{03440BCD-D6E5-4A3D-85E7-78DABA254F08}"/>
              </a:ext>
            </a:extLst>
          </p:cNvPr>
          <p:cNvSpPr txBox="1"/>
          <p:nvPr/>
        </p:nvSpPr>
        <p:spPr>
          <a:xfrm>
            <a:off x="6524518" y="3571608"/>
            <a:ext cx="1576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박근웅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Google Shape;106;p20">
            <a:extLst>
              <a:ext uri="{FF2B5EF4-FFF2-40B4-BE49-F238E27FC236}">
                <a16:creationId xmlns:a16="http://schemas.microsoft.com/office/drawing/2014/main" id="{B9322F89-EE30-4BD1-8250-1D216968CF98}"/>
              </a:ext>
            </a:extLst>
          </p:cNvPr>
          <p:cNvSpPr txBox="1"/>
          <p:nvPr/>
        </p:nvSpPr>
        <p:spPr>
          <a:xfrm>
            <a:off x="3576187" y="4072638"/>
            <a:ext cx="2160900" cy="22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 학습</a:t>
            </a:r>
            <a:r>
              <a:rPr lang="en-US" altLang="ko-KR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모델에 적합한 파라미터 구성</a:t>
            </a:r>
            <a:endParaRPr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Google Shape;107;p20">
            <a:extLst>
              <a:ext uri="{FF2B5EF4-FFF2-40B4-BE49-F238E27FC236}">
                <a16:creationId xmlns:a16="http://schemas.microsoft.com/office/drawing/2014/main" id="{C6D1AC75-66DF-4989-B75E-32E0B613DA81}"/>
              </a:ext>
            </a:extLst>
          </p:cNvPr>
          <p:cNvSpPr txBox="1"/>
          <p:nvPr/>
        </p:nvSpPr>
        <p:spPr>
          <a:xfrm>
            <a:off x="6221768" y="4066923"/>
            <a:ext cx="21609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분리 및 학습 모델 구성</a:t>
            </a:r>
            <a:r>
              <a:rPr lang="en-US" altLang="ko-KR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 학습</a:t>
            </a:r>
            <a:endParaRPr lang="ko-KR" altLang="en-US"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Google Shape;108;p20">
            <a:extLst>
              <a:ext uri="{FF2B5EF4-FFF2-40B4-BE49-F238E27FC236}">
                <a16:creationId xmlns:a16="http://schemas.microsoft.com/office/drawing/2014/main" id="{F9D011A7-6657-440F-B9BC-AD70F4A0392A}"/>
              </a:ext>
            </a:extLst>
          </p:cNvPr>
          <p:cNvSpPr txBox="1"/>
          <p:nvPr/>
        </p:nvSpPr>
        <p:spPr>
          <a:xfrm>
            <a:off x="8896593" y="4042174"/>
            <a:ext cx="21609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 학습 및 앙상블 이용한 정확도 향상</a:t>
            </a:r>
            <a:endParaRPr lang="ko-KR" altLang="en-US"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 descr="모니터, 화면, 컴퓨터, 텔레비전이(가) 표시된 사진&#10;&#10;자동 생성된 설명">
            <a:extLst>
              <a:ext uri="{FF2B5EF4-FFF2-40B4-BE49-F238E27FC236}">
                <a16:creationId xmlns:a16="http://schemas.microsoft.com/office/drawing/2014/main" id="{AC7E1B9A-A857-4EDD-A9B8-919B89E57C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373" y="1467505"/>
            <a:ext cx="1993689" cy="1993689"/>
          </a:xfrm>
          <a:prstGeom prst="rect">
            <a:avLst/>
          </a:prstGeom>
        </p:spPr>
      </p:pic>
      <p:pic>
        <p:nvPicPr>
          <p:cNvPr id="14" name="그림 13" descr="모니터, 화면, 컴퓨터, 텔레비전이(가) 표시된 사진&#10;&#10;자동 생성된 설명">
            <a:extLst>
              <a:ext uri="{FF2B5EF4-FFF2-40B4-BE49-F238E27FC236}">
                <a16:creationId xmlns:a16="http://schemas.microsoft.com/office/drawing/2014/main" id="{864D5CB5-F787-4082-96A2-80ABC63D23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804" y="1452707"/>
            <a:ext cx="1993689" cy="199368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C423B919-5C81-43FB-AEA8-39FDA4E9A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3943" y="1488321"/>
            <a:ext cx="1993688" cy="1993688"/>
          </a:xfrm>
          <a:prstGeom prst="rect">
            <a:avLst/>
          </a:prstGeom>
        </p:spPr>
      </p:pic>
      <p:sp>
        <p:nvSpPr>
          <p:cNvPr id="69" name="Google Shape;102;p20">
            <a:extLst>
              <a:ext uri="{FF2B5EF4-FFF2-40B4-BE49-F238E27FC236}">
                <a16:creationId xmlns:a16="http://schemas.microsoft.com/office/drawing/2014/main" id="{8A8A425C-B397-41B0-BEB6-61B1434DC7B2}"/>
              </a:ext>
            </a:extLst>
          </p:cNvPr>
          <p:cNvSpPr/>
          <p:nvPr/>
        </p:nvSpPr>
        <p:spPr>
          <a:xfrm>
            <a:off x="858946" y="3023627"/>
            <a:ext cx="2353500" cy="2930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체 Pro" panose="020B0600000101010101" pitchFamily="50" charset="-127"/>
            </a:endParaRPr>
          </a:p>
        </p:txBody>
      </p:sp>
      <p:sp>
        <p:nvSpPr>
          <p:cNvPr id="70" name="Google Shape;104;p20">
            <a:extLst>
              <a:ext uri="{FF2B5EF4-FFF2-40B4-BE49-F238E27FC236}">
                <a16:creationId xmlns:a16="http://schemas.microsoft.com/office/drawing/2014/main" id="{C5D3F732-101D-455B-B78B-4F5FC6C69863}"/>
              </a:ext>
            </a:extLst>
          </p:cNvPr>
          <p:cNvSpPr txBox="1"/>
          <p:nvPr/>
        </p:nvSpPr>
        <p:spPr>
          <a:xfrm>
            <a:off x="1247595" y="3567751"/>
            <a:ext cx="15762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한현도(팀장)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1" name="Google Shape;108;p20">
            <a:extLst>
              <a:ext uri="{FF2B5EF4-FFF2-40B4-BE49-F238E27FC236}">
                <a16:creationId xmlns:a16="http://schemas.microsoft.com/office/drawing/2014/main" id="{DAE9FAA1-5100-408D-96F1-41E59C6CED0F}"/>
              </a:ext>
            </a:extLst>
          </p:cNvPr>
          <p:cNvSpPr txBox="1"/>
          <p:nvPr/>
        </p:nvSpPr>
        <p:spPr>
          <a:xfrm>
            <a:off x="955245" y="4107537"/>
            <a:ext cx="2160900" cy="21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데이터셋 분리 및 </a:t>
            </a:r>
            <a:endParaRPr lang="en-US" altLang="ko-KR" dirty="0">
              <a:solidFill>
                <a:schemeClr val="dk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 학습</a:t>
            </a:r>
            <a:endParaRPr dirty="0">
              <a:solidFill>
                <a:schemeClr val="dk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2" name="그림 71" descr="모니터, 화면, 컴퓨터, 텔레비전이(가) 표시된 사진&#10;&#10;자동 생성된 설명">
            <a:extLst>
              <a:ext uri="{FF2B5EF4-FFF2-40B4-BE49-F238E27FC236}">
                <a16:creationId xmlns:a16="http://schemas.microsoft.com/office/drawing/2014/main" id="{8A0F6C2A-61A8-4C1A-863F-23E5256011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70" y="1483679"/>
            <a:ext cx="1993689" cy="1993689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7CBE51AE-D4A2-4876-B2CD-C3FF90814137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88" name="Group 8">
            <a:extLst>
              <a:ext uri="{FF2B5EF4-FFF2-40B4-BE49-F238E27FC236}">
                <a16:creationId xmlns:a16="http://schemas.microsoft.com/office/drawing/2014/main" id="{E4031136-38A7-437D-9E3B-677CFA7D113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0CD65A5-1049-410B-8A82-9373EEE28D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895E138-C1E2-474E-8E89-32B404802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5F7D71D-0376-4CCE-A289-590E53AA3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DAD6CEA-CC4E-4A7C-B447-C8318C310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B5647739-1A7B-4F40-A49B-D76676FB50AF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 구성 및 역할</a:t>
            </a:r>
          </a:p>
        </p:txBody>
      </p:sp>
    </p:spTree>
    <p:extLst>
      <p:ext uri="{BB962C8B-B14F-4D97-AF65-F5344CB8AC3E}">
        <p14:creationId xmlns:p14="http://schemas.microsoft.com/office/powerpoint/2010/main" val="205811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2117666" y="928244"/>
            <a:ext cx="7482884" cy="4824365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4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464867" y="878379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BE45D4-B505-4A8B-BE33-C5C4A29ACCBE}"/>
              </a:ext>
            </a:extLst>
          </p:cNvPr>
          <p:cNvSpPr/>
          <p:nvPr/>
        </p:nvSpPr>
        <p:spPr>
          <a:xfrm>
            <a:off x="3209584" y="3167390"/>
            <a:ext cx="5887873" cy="608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8" name="Group 8">
            <a:extLst>
              <a:ext uri="{FF2B5EF4-FFF2-40B4-BE49-F238E27FC236}">
                <a16:creationId xmlns:a16="http://schemas.microsoft.com/office/drawing/2014/main" id="{1B74AFA2-7B95-4676-9765-3B62918BBD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18412" y="3167389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EBCBC763-ADF9-4CBF-AA8C-64031EBBA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7F0FC07-7FB6-4E55-8CFB-C9671426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76610F0-6CF8-440B-913D-26CCEA0AF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F500B5B-8E26-4658-A87D-D81211655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3935D2F-6939-49DC-9E0F-E7849A9CC78B}"/>
              </a:ext>
            </a:extLst>
          </p:cNvPr>
          <p:cNvSpPr txBox="1"/>
          <p:nvPr/>
        </p:nvSpPr>
        <p:spPr>
          <a:xfrm>
            <a:off x="3411787" y="3209785"/>
            <a:ext cx="4341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Task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소개 및 데이터 셋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DE4ADDE-5B98-4E8C-B091-DCC8DBB62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997" y="3352150"/>
            <a:ext cx="380855" cy="3808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5FF8BDB-A5CE-4E0F-BE70-B8C685C6F3C4}"/>
              </a:ext>
            </a:extLst>
          </p:cNvPr>
          <p:cNvSpPr/>
          <p:nvPr/>
        </p:nvSpPr>
        <p:spPr>
          <a:xfrm>
            <a:off x="-11582542" y="127848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496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23854 -0.003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5310" y="195310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5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7E900B-A2AD-46C4-9017-F21B89449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18" y="1810488"/>
            <a:ext cx="1506629" cy="15066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413A5C-C5CE-4D9D-92B7-0F4D3624ADBC}"/>
              </a:ext>
            </a:extLst>
          </p:cNvPr>
          <p:cNvSpPr txBox="1"/>
          <p:nvPr/>
        </p:nvSpPr>
        <p:spPr>
          <a:xfrm>
            <a:off x="3270142" y="1451786"/>
            <a:ext cx="768783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lnSpc>
                <a:spcPct val="150000"/>
              </a:lnSpc>
            </a:pPr>
            <a:r>
              <a:rPr lang="ko-KR" altLang="ko-KR" sz="36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미세 </a:t>
            </a:r>
            <a:r>
              <a:rPr lang="ko-KR" altLang="ko-KR" sz="36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Crack</a:t>
            </a:r>
            <a:r>
              <a:rPr lang="ko-KR" altLang="ko-KR" sz="36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검출 모델</a:t>
            </a:r>
            <a:r>
              <a:rPr lang="ko-KR" altLang="ko-KR" sz="2400" b="0" i="0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  <a:endParaRPr lang="en-US" altLang="ko-KR" sz="2400" b="0" i="0" dirty="0">
              <a:solidFill>
                <a:srgbClr val="000000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 rtl="0" fontAlgn="base">
              <a:lnSpc>
                <a:spcPct val="150000"/>
              </a:lnSpc>
            </a:pPr>
            <a:endParaRPr lang="ko-KR" altLang="ko-KR" sz="2400" b="0" i="0" dirty="0">
              <a:solidFill>
                <a:srgbClr val="000000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 rtl="0" fontAlgn="base"/>
            <a:r>
              <a:rPr lang="ko-KR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타일 생성 공정 중에 발생되는 여러 종류의 미세 </a:t>
            </a:r>
            <a:r>
              <a:rPr lang="ko-KR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Crack에</a:t>
            </a:r>
            <a:r>
              <a:rPr lang="ko-KR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</a:t>
            </a:r>
            <a:endParaRPr lang="en-US" altLang="ko-KR" sz="2400" b="0" i="0" u="none" strike="noStrike" dirty="0">
              <a:solidFill>
                <a:srgbClr val="000000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 rtl="0" fontAlgn="base"/>
            <a:r>
              <a:rPr lang="en-US" altLang="ko-KR" sz="240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대해서 식별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(True/False)</a:t>
            </a:r>
            <a:r>
              <a:rPr lang="ko-KR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하고 자동 검출 가능한 모형</a:t>
            </a:r>
            <a:endParaRPr lang="en-US" altLang="ko-KR" sz="2400" b="0" i="0" dirty="0">
              <a:solidFill>
                <a:srgbClr val="000000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D2884A-8862-4BB5-AD74-A2F295C3CD93}"/>
              </a:ext>
            </a:extLst>
          </p:cNvPr>
          <p:cNvSpPr txBox="1"/>
          <p:nvPr/>
        </p:nvSpPr>
        <p:spPr>
          <a:xfrm>
            <a:off x="3120710" y="4245825"/>
            <a:ext cx="8353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endParaRPr lang="en-US" altLang="ko-KR" sz="2400" b="0" i="0" dirty="0">
              <a:solidFill>
                <a:srgbClr val="000000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 rtl="0" fontAlgn="base"/>
            <a:r>
              <a:rPr lang="ko-KR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타일은 타 제조업에 비해 불량률이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높아 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AI를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통해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타일의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불량률을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낮추고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중 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하자를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방지하여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품질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향상과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비용절감이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 </a:t>
            </a: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가능하다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altLang="ko-KR" sz="2400" b="0" i="0" dirty="0">
              <a:solidFill>
                <a:srgbClr val="000000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5251A-0061-4025-B661-445389820C84}"/>
              </a:ext>
            </a:extLst>
          </p:cNvPr>
          <p:cNvSpPr txBox="1"/>
          <p:nvPr/>
        </p:nvSpPr>
        <p:spPr>
          <a:xfrm>
            <a:off x="1062599" y="4692101"/>
            <a:ext cx="165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기대효과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3AC67E-6F9D-4D16-AD1E-68BB106677F9}"/>
              </a:ext>
            </a:extLst>
          </p:cNvPr>
          <p:cNvCxnSpPr/>
          <p:nvPr/>
        </p:nvCxnSpPr>
        <p:spPr>
          <a:xfrm>
            <a:off x="3409627" y="4022267"/>
            <a:ext cx="765798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AB6883-EEF8-403A-A2FA-9442C2475D3E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36DE5AAC-079A-44AE-AF9D-1B6134FFA1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481171FB-0135-44C1-B9DE-6A9B0F2D3E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13608F3D-0ACA-4B20-BEEA-8A4A2CB76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6A219B15-744D-433D-992A-B9CBAB73A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434BC671-35AA-4030-9BCF-D9B34ADD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0826DF4-DD63-4FDC-BBE2-11C2DD07452F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Task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소개 및 데이터 셋</a:t>
            </a:r>
          </a:p>
        </p:txBody>
      </p:sp>
    </p:spTree>
    <p:extLst>
      <p:ext uri="{BB962C8B-B14F-4D97-AF65-F5344CB8AC3E}">
        <p14:creationId xmlns:p14="http://schemas.microsoft.com/office/powerpoint/2010/main" val="2913957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5310" y="195310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6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8" name="그림 3">
            <a:extLst>
              <a:ext uri="{FF2B5EF4-FFF2-40B4-BE49-F238E27FC236}">
                <a16:creationId xmlns:a16="http://schemas.microsoft.com/office/drawing/2014/main" id="{939FA4C5-A1D7-410D-8AC8-976B3961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69" y="1530511"/>
            <a:ext cx="5306703" cy="3796977"/>
          </a:xfrm>
          <a:prstGeom prst="rect">
            <a:avLst/>
          </a:prstGeom>
        </p:spPr>
      </p:pic>
      <p:pic>
        <p:nvPicPr>
          <p:cNvPr id="71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1F7A882-8D24-49C0-B283-1445DFC7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407" y="1530512"/>
            <a:ext cx="5494104" cy="37969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97EA7B-CA5A-46E9-AA94-1C5F86F7AD8B}"/>
              </a:ext>
            </a:extLst>
          </p:cNvPr>
          <p:cNvCxnSpPr/>
          <p:nvPr/>
        </p:nvCxnSpPr>
        <p:spPr>
          <a:xfrm>
            <a:off x="5953125" y="1212526"/>
            <a:ext cx="0" cy="50606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98EA98-D378-4C68-B623-AC283FDB6413}"/>
              </a:ext>
            </a:extLst>
          </p:cNvPr>
          <p:cNvSpPr txBox="1"/>
          <p:nvPr/>
        </p:nvSpPr>
        <p:spPr>
          <a:xfrm>
            <a:off x="2047875" y="542925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정상 타일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964C4C-9358-4DBD-8D9A-7EFCBA0F6231}"/>
              </a:ext>
            </a:extLst>
          </p:cNvPr>
          <p:cNvSpPr txBox="1"/>
          <p:nvPr/>
        </p:nvSpPr>
        <p:spPr>
          <a:xfrm>
            <a:off x="7705559" y="542925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crack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타일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A1ECFB-DF25-4D41-AAFD-2EEE50CD5864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DA7CB023-3BF7-4174-B83A-9BA28CE173E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22B75C42-4FAC-4D1B-9E3C-AB65CB78E5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76CAC863-8E3C-4E3D-B9CF-CCA0CF2C9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69BC3317-001F-4070-9D72-735E6DC42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27A4B997-7622-4D7C-B834-51510C303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60394E1-2389-4813-8A11-F377ECB774A5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Task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소개 및 데이터 셋</a:t>
            </a:r>
          </a:p>
        </p:txBody>
      </p:sp>
    </p:spTree>
    <p:extLst>
      <p:ext uri="{BB962C8B-B14F-4D97-AF65-F5344CB8AC3E}">
        <p14:creationId xmlns:p14="http://schemas.microsoft.com/office/powerpoint/2010/main" val="300864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5310" y="195310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7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8" name="그림 3">
            <a:extLst>
              <a:ext uri="{FF2B5EF4-FFF2-40B4-BE49-F238E27FC236}">
                <a16:creationId xmlns:a16="http://schemas.microsoft.com/office/drawing/2014/main" id="{939FA4C5-A1D7-410D-8AC8-976B3961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55" y="1378519"/>
            <a:ext cx="3691709" cy="2641439"/>
          </a:xfrm>
          <a:prstGeom prst="rect">
            <a:avLst/>
          </a:prstGeom>
        </p:spPr>
      </p:pic>
      <p:pic>
        <p:nvPicPr>
          <p:cNvPr id="71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1F7A882-8D24-49C0-B283-1445DFC7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80" y="1378520"/>
            <a:ext cx="3822077" cy="264143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97EA7B-CA5A-46E9-AA94-1C5F86F7AD8B}"/>
              </a:ext>
            </a:extLst>
          </p:cNvPr>
          <p:cNvCxnSpPr>
            <a:cxnSpLocks/>
          </p:cNvCxnSpPr>
          <p:nvPr/>
        </p:nvCxnSpPr>
        <p:spPr>
          <a:xfrm>
            <a:off x="5836355" y="1378519"/>
            <a:ext cx="0" cy="2818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98EA98-D378-4C68-B623-AC283FDB6413}"/>
              </a:ext>
            </a:extLst>
          </p:cNvPr>
          <p:cNvSpPr txBox="1"/>
          <p:nvPr/>
        </p:nvSpPr>
        <p:spPr>
          <a:xfrm>
            <a:off x="2408740" y="3957091"/>
            <a:ext cx="149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정상 타일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964C4C-9358-4DBD-8D9A-7EFCBA0F6231}"/>
              </a:ext>
            </a:extLst>
          </p:cNvPr>
          <p:cNvSpPr txBox="1"/>
          <p:nvPr/>
        </p:nvSpPr>
        <p:spPr>
          <a:xfrm>
            <a:off x="7815135" y="3938040"/>
            <a:ext cx="190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crack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타일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BFFE26-DBCE-46A1-AAC5-5E9582360226}"/>
              </a:ext>
            </a:extLst>
          </p:cNvPr>
          <p:cNvSpPr/>
          <p:nvPr/>
        </p:nvSpPr>
        <p:spPr>
          <a:xfrm>
            <a:off x="841803" y="4409363"/>
            <a:ext cx="10428003" cy="19372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064BE-DBE1-40C0-B4CA-1C547C9C4B0B}"/>
              </a:ext>
            </a:extLst>
          </p:cNvPr>
          <p:cNvSpPr txBox="1"/>
          <p:nvPr/>
        </p:nvSpPr>
        <p:spPr>
          <a:xfrm>
            <a:off x="1192529" y="4598364"/>
            <a:ext cx="9886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Data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구조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68 x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68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r>
              <a:rPr lang="en-US" altLang="ko-KR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tif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이미지로 구성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Train : 14,073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Test  :  </a:t>
            </a: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9,192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178DCA-8D28-4E0F-9883-921578826F72}"/>
              </a:ext>
            </a:extLst>
          </p:cNvPr>
          <p:cNvSpPr/>
          <p:nvPr/>
        </p:nvSpPr>
        <p:spPr>
          <a:xfrm>
            <a:off x="206308" y="602159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50" name="Group 8">
            <a:extLst>
              <a:ext uri="{FF2B5EF4-FFF2-40B4-BE49-F238E27FC236}">
                <a16:creationId xmlns:a16="http://schemas.microsoft.com/office/drawing/2014/main" id="{3C3C1748-30F8-4C4D-99A9-AFA5C1F897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F2895A4C-8EF3-4C72-BEE3-5A89D33F8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806BEC65-0C71-4A9D-A7DA-D788BAE05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D8C30BCA-D896-474C-AD6A-EA03AE06A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A51FC3EC-FC5D-423D-8CD6-F17CBC337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3D64F12-E25A-4CC1-88EE-8D49031D7232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Task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소개 및 데이터 셋</a:t>
            </a:r>
          </a:p>
        </p:txBody>
      </p:sp>
    </p:spTree>
    <p:extLst>
      <p:ext uri="{BB962C8B-B14F-4D97-AF65-F5344CB8AC3E}">
        <p14:creationId xmlns:p14="http://schemas.microsoft.com/office/powerpoint/2010/main" val="528893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2117666" y="928244"/>
            <a:ext cx="7482884" cy="4824365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8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464867" y="878379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BE45D4-B505-4A8B-BE33-C5C4A29ACCBE}"/>
              </a:ext>
            </a:extLst>
          </p:cNvPr>
          <p:cNvSpPr/>
          <p:nvPr/>
        </p:nvSpPr>
        <p:spPr>
          <a:xfrm>
            <a:off x="3209584" y="3167390"/>
            <a:ext cx="5887873" cy="608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8" name="Group 8">
            <a:extLst>
              <a:ext uri="{FF2B5EF4-FFF2-40B4-BE49-F238E27FC236}">
                <a16:creationId xmlns:a16="http://schemas.microsoft.com/office/drawing/2014/main" id="{1B74AFA2-7B95-4676-9765-3B62918BBD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18412" y="3167389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EBCBC763-ADF9-4CBF-AA8C-64031EBBA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7F0FC07-7FB6-4E55-8CFB-C9671426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76610F0-6CF8-440B-913D-26CCEA0AF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F500B5B-8E26-4658-A87D-D81211655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3935D2F-6939-49DC-9E0F-E7849A9CC78B}"/>
              </a:ext>
            </a:extLst>
          </p:cNvPr>
          <p:cNvSpPr txBox="1"/>
          <p:nvPr/>
        </p:nvSpPr>
        <p:spPr>
          <a:xfrm>
            <a:off x="3411787" y="3209785"/>
            <a:ext cx="2301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 구성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DE4ADDE-5B98-4E8C-B091-DCC8DBB62F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997" y="3352150"/>
            <a:ext cx="380855" cy="3808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1CD664-3C18-4C0D-8E5E-EAEE225F4F11}"/>
              </a:ext>
            </a:extLst>
          </p:cNvPr>
          <p:cNvSpPr/>
          <p:nvPr/>
        </p:nvSpPr>
        <p:spPr>
          <a:xfrm>
            <a:off x="-11598718" y="1218193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11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23854 -0.003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E10229BB-2982-4FAB-97D8-BCB373C4FC73}"/>
              </a:ext>
            </a:extLst>
          </p:cNvPr>
          <p:cNvGrpSpPr/>
          <p:nvPr/>
        </p:nvGrpSpPr>
        <p:grpSpPr>
          <a:xfrm>
            <a:off x="195310" y="195310"/>
            <a:ext cx="11795740" cy="6481716"/>
            <a:chOff x="2990849" y="1231582"/>
            <a:chExt cx="8334375" cy="453104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AD6F0EA-BC64-4078-8E2B-CF4CFACA0A3A}"/>
                </a:ext>
              </a:extLst>
            </p:cNvPr>
            <p:cNvGrpSpPr/>
            <p:nvPr/>
          </p:nvGrpSpPr>
          <p:grpSpPr>
            <a:xfrm>
              <a:off x="2990849" y="1231582"/>
              <a:ext cx="8334375" cy="4531043"/>
              <a:chOff x="314325" y="285751"/>
              <a:chExt cx="11563350" cy="6286499"/>
            </a:xfrm>
            <a:effectLst>
              <a:outerShdw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DBF0D9B1-041F-4FDA-8401-FE45CCC3B4C6}"/>
                  </a:ext>
                </a:extLst>
              </p:cNvPr>
              <p:cNvSpPr/>
              <p:nvPr/>
            </p:nvSpPr>
            <p:spPr>
              <a:xfrm>
                <a:off x="314325" y="285751"/>
                <a:ext cx="11563350" cy="377825"/>
              </a:xfrm>
              <a:prstGeom prst="rect">
                <a:avLst/>
              </a:prstGeom>
              <a:solidFill>
                <a:srgbClr val="DDDDD8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en-US" altLang="ko-KR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86F5387-4FAA-4AA4-8F54-0647118D69A1}"/>
                  </a:ext>
                </a:extLst>
              </p:cNvPr>
              <p:cNvSpPr/>
              <p:nvPr/>
            </p:nvSpPr>
            <p:spPr>
              <a:xfrm>
                <a:off x="314325" y="285751"/>
                <a:ext cx="416910" cy="377825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9</a:t>
                </a:r>
                <a:endPara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86BA27-2301-4168-B94B-D5C0538331BA}"/>
                  </a:ext>
                </a:extLst>
              </p:cNvPr>
              <p:cNvSpPr/>
              <p:nvPr/>
            </p:nvSpPr>
            <p:spPr>
              <a:xfrm>
                <a:off x="314325" y="663576"/>
                <a:ext cx="11563350" cy="590867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  <a:defRPr/>
                </a:pPr>
                <a:endParaRPr lang="ko-KR" altLang="en-US" sz="80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5017ACB-E0B9-4E8D-A353-84124540915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5908674"/>
              </a:xfrm>
              <a:prstGeom prst="rect">
                <a:avLst/>
              </a:prstGeom>
              <a:solidFill>
                <a:srgbClr val="D7D2CE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B3B802F-3CCE-4373-8C86-09F6A20A64D4}"/>
                  </a:ext>
                </a:extLst>
              </p:cNvPr>
              <p:cNvSpPr/>
              <p:nvPr/>
            </p:nvSpPr>
            <p:spPr>
              <a:xfrm>
                <a:off x="11658379" y="663576"/>
                <a:ext cx="219296" cy="1133476"/>
              </a:xfrm>
              <a:prstGeom prst="rect">
                <a:avLst/>
              </a:prstGeom>
              <a:solidFill>
                <a:srgbClr val="C0C4C1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4C8BB0D3-B530-488E-A83F-A74282DD84B6}"/>
                  </a:ext>
                </a:extLst>
              </p:cNvPr>
              <p:cNvCxnSpPr/>
              <p:nvPr/>
            </p:nvCxnSpPr>
            <p:spPr>
              <a:xfrm>
                <a:off x="10848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53BBB5-1333-4179-874A-3F1FA3F000A9}"/>
                  </a:ext>
                </a:extLst>
              </p:cNvPr>
              <p:cNvCxnSpPr/>
              <p:nvPr/>
            </p:nvCxnSpPr>
            <p:spPr>
              <a:xfrm>
                <a:off x="10848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1A9B74C-1290-4E9C-B816-5373712F94B5}"/>
                  </a:ext>
                </a:extLst>
              </p:cNvPr>
              <p:cNvCxnSpPr/>
              <p:nvPr/>
            </p:nvCxnSpPr>
            <p:spPr>
              <a:xfrm>
                <a:off x="7777703" y="43605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8110BD0-A6EC-403C-8AE9-8500B83AF89E}"/>
                  </a:ext>
                </a:extLst>
              </p:cNvPr>
              <p:cNvCxnSpPr/>
              <p:nvPr/>
            </p:nvCxnSpPr>
            <p:spPr>
              <a:xfrm>
                <a:off x="7777703" y="530036"/>
                <a:ext cx="3600000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678F61F-A473-4285-8928-03776C932450}"/>
                </a:ext>
              </a:extLst>
            </p:cNvPr>
            <p:cNvSpPr/>
            <p:nvPr/>
          </p:nvSpPr>
          <p:spPr>
            <a:xfrm>
              <a:off x="10595295" y="1231690"/>
              <a:ext cx="729843" cy="272320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7DBBA49-2A51-4C0B-9AC3-0B4D77529C9E}"/>
                </a:ext>
              </a:extLst>
            </p:cNvPr>
            <p:cNvCxnSpPr>
              <a:cxnSpLocks/>
              <a:stCxn id="33" idx="0"/>
              <a:endCxn id="33" idx="2"/>
            </p:cNvCxnSpPr>
            <p:nvPr/>
          </p:nvCxnSpPr>
          <p:spPr>
            <a:xfrm>
              <a:off x="10960217" y="1231690"/>
              <a:ext cx="0" cy="272320"/>
            </a:xfrm>
            <a:prstGeom prst="line">
              <a:avLst/>
            </a:prstGeom>
            <a:ln w="158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8E814BF-8D2F-4A80-9011-7C56E4EED41D}"/>
                </a:ext>
              </a:extLst>
            </p:cNvPr>
            <p:cNvSpPr/>
            <p:nvPr/>
          </p:nvSpPr>
          <p:spPr>
            <a:xfrm>
              <a:off x="10672763" y="1339915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2EF5F51-492D-4F07-A3EF-4344FB1B392E}"/>
                </a:ext>
              </a:extLst>
            </p:cNvPr>
            <p:cNvSpPr/>
            <p:nvPr/>
          </p:nvSpPr>
          <p:spPr>
            <a:xfrm>
              <a:off x="10725151" y="1302046"/>
              <a:ext cx="142870" cy="108219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37" name="곱하기 기호 36">
              <a:extLst>
                <a:ext uri="{FF2B5EF4-FFF2-40B4-BE49-F238E27FC236}">
                  <a16:creationId xmlns:a16="http://schemas.microsoft.com/office/drawing/2014/main" id="{566387E5-00D3-4117-AB48-99E6CBB4745F}"/>
                </a:ext>
              </a:extLst>
            </p:cNvPr>
            <p:cNvSpPr/>
            <p:nvPr/>
          </p:nvSpPr>
          <p:spPr>
            <a:xfrm>
              <a:off x="11012605" y="1267718"/>
              <a:ext cx="250029" cy="201856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97C7A1-3AE4-4317-A485-5F1C323F2E05}"/>
              </a:ext>
            </a:extLst>
          </p:cNvPr>
          <p:cNvSpPr txBox="1"/>
          <p:nvPr/>
        </p:nvSpPr>
        <p:spPr>
          <a:xfrm>
            <a:off x="4810125" y="195310"/>
            <a:ext cx="286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대동단결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79CE85-53EA-4A21-8012-BFB91A953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57" y="1712529"/>
            <a:ext cx="8869177" cy="4812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B8AA8-6EAF-4750-BE57-5008B11A0A2C}"/>
              </a:ext>
            </a:extLst>
          </p:cNvPr>
          <p:cNvSpPr txBox="1"/>
          <p:nvPr/>
        </p:nvSpPr>
        <p:spPr>
          <a:xfrm>
            <a:off x="2922237" y="1273314"/>
            <a:ext cx="7422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Architecture of our CNN model with transfer learning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​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B90A5C-0B09-4BEB-A668-417272FC8DEE}"/>
              </a:ext>
            </a:extLst>
          </p:cNvPr>
          <p:cNvSpPr/>
          <p:nvPr/>
        </p:nvSpPr>
        <p:spPr>
          <a:xfrm>
            <a:off x="206308" y="592634"/>
            <a:ext cx="11552400" cy="6882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64" name="Group 8">
            <a:extLst>
              <a:ext uri="{FF2B5EF4-FFF2-40B4-BE49-F238E27FC236}">
                <a16:creationId xmlns:a16="http://schemas.microsoft.com/office/drawing/2014/main" id="{E34CDD77-157D-4D51-BE6D-96ABC62959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5527" y="702704"/>
            <a:ext cx="497490" cy="496195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25729946-0F7F-4480-9CE7-0FAA6FB9E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5FBDAE25-DEC3-416F-9973-5CFB6436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3A049CCD-4D74-4AD3-BADE-64138E46D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15E9447B-0829-4EBF-9596-4424F4022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5ED078F-36E9-45B0-A34E-129BBE52E261}"/>
              </a:ext>
            </a:extLst>
          </p:cNvPr>
          <p:cNvSpPr txBox="1"/>
          <p:nvPr/>
        </p:nvSpPr>
        <p:spPr>
          <a:xfrm>
            <a:off x="1113782" y="656218"/>
            <a:ext cx="419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모델구성 및 결과</a:t>
            </a:r>
          </a:p>
        </p:txBody>
      </p:sp>
    </p:spTree>
    <p:extLst>
      <p:ext uri="{BB962C8B-B14F-4D97-AF65-F5344CB8AC3E}">
        <p14:creationId xmlns:p14="http://schemas.microsoft.com/office/powerpoint/2010/main" val="590363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042A8F6D0C3AC438DF669E07416BDF0" ma:contentTypeVersion="2" ma:contentTypeDescription="새 문서를 만듭니다." ma:contentTypeScope="" ma:versionID="379441bfc3ef33debc8553d8eb8a3b1b">
  <xsd:schema xmlns:xsd="http://www.w3.org/2001/XMLSchema" xmlns:xs="http://www.w3.org/2001/XMLSchema" xmlns:p="http://schemas.microsoft.com/office/2006/metadata/properties" xmlns:ns3="fc4debbc-563e-4ae3-bee8-663cd4fb6d41" targetNamespace="http://schemas.microsoft.com/office/2006/metadata/properties" ma:root="true" ma:fieldsID="dfa976d4591fe981fa65214669ffd6d8" ns3:_="">
    <xsd:import namespace="fc4debbc-563e-4ae3-bee8-663cd4fb6d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4debbc-563e-4ae3-bee8-663cd4fb6d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39D6D1-B219-4E21-8C8F-DB2327CC1B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4debbc-563e-4ae3-bee8-663cd4fb6d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69FE8C-50EF-43B0-B8D8-60E85B5D31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B60D8E-32D8-4132-AD34-FC0F0BCADB94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fc4debbc-563e-4ae3-bee8-663cd4fb6d4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553</Words>
  <Application>Microsoft Office PowerPoint</Application>
  <PresentationFormat>와이드스크린</PresentationFormat>
  <Paragraphs>137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Arial</vt:lpstr>
      <vt:lpstr>맑은 고딕</vt:lpstr>
      <vt:lpstr>Cambria Math</vt:lpstr>
      <vt:lpstr>배달의민족 한나체 Pro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campusseven53</cp:lastModifiedBy>
  <cp:revision>13</cp:revision>
  <dcterms:created xsi:type="dcterms:W3CDTF">2020-08-27T02:26:29Z</dcterms:created>
  <dcterms:modified xsi:type="dcterms:W3CDTF">2020-11-16T08:16:06Z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0x010100F042A8F6D0C3AC438DF669E07416BDF0</vt:lpwstr>
  </property>
</Properties>
</file>